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7" r:id="rId2"/>
    <p:sldId id="274" r:id="rId3"/>
    <p:sldId id="275" r:id="rId4"/>
    <p:sldId id="282" r:id="rId5"/>
    <p:sldId id="283" r:id="rId6"/>
    <p:sldId id="278" r:id="rId7"/>
    <p:sldId id="281" r:id="rId8"/>
    <p:sldId id="285" r:id="rId9"/>
    <p:sldId id="2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3A"/>
    <a:srgbClr val="12C8C8"/>
    <a:srgbClr val="69F4F1"/>
    <a:srgbClr val="A0E5FE"/>
    <a:srgbClr val="000000"/>
    <a:srgbClr val="EFDC4F"/>
    <a:srgbClr val="F8CF3A"/>
    <a:srgbClr val="9EF3FC"/>
    <a:srgbClr val="4BD0FF"/>
    <a:srgbClr val="44E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1C525-28E5-B0B3-01CF-AC6445FA1BF6}" v="15" dt="2020-12-14T09:58:27.179"/>
    <p1510:client id="{6CC7DD7B-7EF3-E82A-30FE-C9C71693F2E6}" v="153" dt="2020-12-17T10:22:09.269"/>
    <p1510:client id="{79282000-F0F3-FBF9-328C-B9F0B48258FA}" v="25" dt="2020-12-17T10:58:24.161"/>
    <p1510:client id="{96D50108-5CA5-265A-4DB3-4D5A64B0694B}" v="22" dt="2020-12-14T11:36:13.255"/>
    <p1510:client id="{A8931C52-4812-6C3B-455E-98B5E2B397B3}" v="23" dt="2020-12-17T10:38:24.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79565" autoAdjust="0"/>
  </p:normalViewPr>
  <p:slideViewPr>
    <p:cSldViewPr>
      <p:cViewPr>
        <p:scale>
          <a:sx n="50" d="100"/>
          <a:sy n="50" d="100"/>
        </p:scale>
        <p:origin x="-2698"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79282000-F0F3-FBF9-328C-B9F0B48258FA}"/>
    <pc:docChg chg="modSld">
      <pc:chgData name="Rhodes Jessica" userId="S::jessica.rhodes@nhft.nhs.uk::fb8fc5d8-47b9-4dac-95d5-f45ebae78233" providerId="AD" clId="Web-{79282000-F0F3-FBF9-328C-B9F0B48258FA}" dt="2020-12-17T10:59:13.004" v="25"/>
      <pc:docMkLst>
        <pc:docMk/>
      </pc:docMkLst>
      <pc:sldChg chg="modNotes">
        <pc:chgData name="Rhodes Jessica" userId="S::jessica.rhodes@nhft.nhs.uk::fb8fc5d8-47b9-4dac-95d5-f45ebae78233" providerId="AD" clId="Web-{79282000-F0F3-FBF9-328C-B9F0B48258FA}" dt="2020-12-17T10:58:01.818" v="0"/>
        <pc:sldMkLst>
          <pc:docMk/>
          <pc:sldMk cId="1613121034" sldId="257"/>
        </pc:sldMkLst>
      </pc:sldChg>
      <pc:sldChg chg="modSp">
        <pc:chgData name="Rhodes Jessica" userId="S::jessica.rhodes@nhft.nhs.uk::fb8fc5d8-47b9-4dac-95d5-f45ebae78233" providerId="AD" clId="Web-{79282000-F0F3-FBF9-328C-B9F0B48258FA}" dt="2020-12-17T10:58:24.161" v="23" actId="20577"/>
        <pc:sldMkLst>
          <pc:docMk/>
          <pc:sldMk cId="3938226068" sldId="274"/>
        </pc:sldMkLst>
        <pc:spChg chg="mod">
          <ac:chgData name="Rhodes Jessica" userId="S::jessica.rhodes@nhft.nhs.uk::fb8fc5d8-47b9-4dac-95d5-f45ebae78233" providerId="AD" clId="Web-{79282000-F0F3-FBF9-328C-B9F0B48258FA}" dt="2020-12-17T10:58:24.161" v="23" actId="20577"/>
          <ac:spMkLst>
            <pc:docMk/>
            <pc:sldMk cId="3938226068" sldId="274"/>
            <ac:spMk id="3" creationId="{00000000-0000-0000-0000-000000000000}"/>
          </ac:spMkLst>
        </pc:spChg>
      </pc:sldChg>
      <pc:sldChg chg="modNotes">
        <pc:chgData name="Rhodes Jessica" userId="S::jessica.rhodes@nhft.nhs.uk::fb8fc5d8-47b9-4dac-95d5-f45ebae78233" providerId="AD" clId="Web-{79282000-F0F3-FBF9-328C-B9F0B48258FA}" dt="2020-12-17T10:59:13.004" v="25"/>
        <pc:sldMkLst>
          <pc:docMk/>
          <pc:sldMk cId="2428447823" sldId="285"/>
        </pc:sldMkLst>
      </pc:sldChg>
    </pc:docChg>
  </pc:docChgLst>
  <pc:docChgLst>
    <pc:chgData name="Rhodes Jessica" userId="S::jessica.rhodes@nhft.nhs.uk::fb8fc5d8-47b9-4dac-95d5-f45ebae78233" providerId="AD" clId="Web-{6CC7DD7B-7EF3-E82A-30FE-C9C71693F2E6}"/>
    <pc:docChg chg="modSld">
      <pc:chgData name="Rhodes Jessica" userId="S::jessica.rhodes@nhft.nhs.uk::fb8fc5d8-47b9-4dac-95d5-f45ebae78233" providerId="AD" clId="Web-{6CC7DD7B-7EF3-E82A-30FE-C9C71693F2E6}" dt="2020-12-17T10:22:09.019" v="146" actId="20577"/>
      <pc:docMkLst>
        <pc:docMk/>
      </pc:docMkLst>
      <pc:sldChg chg="addSp delSp modSp">
        <pc:chgData name="Rhodes Jessica" userId="S::jessica.rhodes@nhft.nhs.uk::fb8fc5d8-47b9-4dac-95d5-f45ebae78233" providerId="AD" clId="Web-{6CC7DD7B-7EF3-E82A-30FE-C9C71693F2E6}" dt="2020-12-17T10:22:08.003" v="144" actId="20577"/>
        <pc:sldMkLst>
          <pc:docMk/>
          <pc:sldMk cId="3938226068" sldId="274"/>
        </pc:sldMkLst>
        <pc:spChg chg="mod">
          <ac:chgData name="Rhodes Jessica" userId="S::jessica.rhodes@nhft.nhs.uk::fb8fc5d8-47b9-4dac-95d5-f45ebae78233" providerId="AD" clId="Web-{6CC7DD7B-7EF3-E82A-30FE-C9C71693F2E6}" dt="2020-12-17T10:22:08.003" v="144" actId="20577"/>
          <ac:spMkLst>
            <pc:docMk/>
            <pc:sldMk cId="3938226068" sldId="274"/>
            <ac:spMk id="3" creationId="{00000000-0000-0000-0000-000000000000}"/>
          </ac:spMkLst>
        </pc:spChg>
        <pc:picChg chg="add del mod">
          <ac:chgData name="Rhodes Jessica" userId="S::jessica.rhodes@nhft.nhs.uk::fb8fc5d8-47b9-4dac-95d5-f45ebae78233" providerId="AD" clId="Web-{6CC7DD7B-7EF3-E82A-30FE-C9C71693F2E6}" dt="2020-12-17T10:20:00.875" v="4"/>
          <ac:picMkLst>
            <pc:docMk/>
            <pc:sldMk cId="3938226068" sldId="274"/>
            <ac:picMk id="4" creationId="{9CF0FB91-C42F-489D-926A-EFF566CFFC4C}"/>
          </ac:picMkLst>
        </pc:picChg>
        <pc:picChg chg="add del mod">
          <ac:chgData name="Rhodes Jessica" userId="S::jessica.rhodes@nhft.nhs.uk::fb8fc5d8-47b9-4dac-95d5-f45ebae78233" providerId="AD" clId="Web-{6CC7DD7B-7EF3-E82A-30FE-C9C71693F2E6}" dt="2020-12-17T10:20:06.172" v="7"/>
          <ac:picMkLst>
            <pc:docMk/>
            <pc:sldMk cId="3938226068" sldId="274"/>
            <ac:picMk id="5" creationId="{78BAD258-876F-4A12-8181-E7C0B83FCA8F}"/>
          </ac:picMkLst>
        </pc:picChg>
        <pc:picChg chg="add del">
          <ac:chgData name="Rhodes Jessica" userId="S::jessica.rhodes@nhft.nhs.uk::fb8fc5d8-47b9-4dac-95d5-f45ebae78233" providerId="AD" clId="Web-{6CC7DD7B-7EF3-E82A-30FE-C9C71693F2E6}" dt="2020-12-17T10:21:42.612" v="126"/>
          <ac:picMkLst>
            <pc:docMk/>
            <pc:sldMk cId="3938226068" sldId="274"/>
            <ac:picMk id="6" creationId="{00000000-0000-0000-0000-000000000000}"/>
          </ac:picMkLst>
        </pc:picChg>
        <pc:picChg chg="add del mod">
          <ac:chgData name="Rhodes Jessica" userId="S::jessica.rhodes@nhft.nhs.uk::fb8fc5d8-47b9-4dac-95d5-f45ebae78233" providerId="AD" clId="Web-{6CC7DD7B-7EF3-E82A-30FE-C9C71693F2E6}" dt="2020-12-17T10:21:03.767" v="119"/>
          <ac:picMkLst>
            <pc:docMk/>
            <pc:sldMk cId="3938226068" sldId="274"/>
            <ac:picMk id="7" creationId="{B5F967CC-7A1C-4957-9233-C597150C4B41}"/>
          </ac:picMkLst>
        </pc:picChg>
        <pc:picChg chg="add mod">
          <ac:chgData name="Rhodes Jessica" userId="S::jessica.rhodes@nhft.nhs.uk::fb8fc5d8-47b9-4dac-95d5-f45ebae78233" providerId="AD" clId="Web-{6CC7DD7B-7EF3-E82A-30FE-C9C71693F2E6}" dt="2020-12-17T10:21:48.034" v="127" actId="1076"/>
          <ac:picMkLst>
            <pc:docMk/>
            <pc:sldMk cId="3938226068" sldId="274"/>
            <ac:picMk id="9" creationId="{7856D366-85BE-4BC4-8400-8DBEA8674D77}"/>
          </ac:picMkLst>
        </pc:picChg>
      </pc:sldChg>
    </pc:docChg>
  </pc:docChgLst>
  <pc:docChgLst>
    <pc:chgData name="Rhodes Jessica" userId="S::jessica.rhodes@nhft.nhs.uk::fb8fc5d8-47b9-4dac-95d5-f45ebae78233" providerId="AD" clId="Web-{2141C525-28E5-B0B3-01CF-AC6445FA1BF6}"/>
    <pc:docChg chg="modSld">
      <pc:chgData name="Rhodes Jessica" userId="S::jessica.rhodes@nhft.nhs.uk::fb8fc5d8-47b9-4dac-95d5-f45ebae78233" providerId="AD" clId="Web-{2141C525-28E5-B0B3-01CF-AC6445FA1BF6}" dt="2020-12-14T09:58:24.492" v="13" actId="20577"/>
      <pc:docMkLst>
        <pc:docMk/>
      </pc:docMkLst>
      <pc:sldChg chg="modSp">
        <pc:chgData name="Rhodes Jessica" userId="S::jessica.rhodes@nhft.nhs.uk::fb8fc5d8-47b9-4dac-95d5-f45ebae78233" providerId="AD" clId="Web-{2141C525-28E5-B0B3-01CF-AC6445FA1BF6}" dt="2020-12-14T09:58:24.492" v="12" actId="20577"/>
        <pc:sldMkLst>
          <pc:docMk/>
          <pc:sldMk cId="2428447823" sldId="285"/>
        </pc:sldMkLst>
        <pc:spChg chg="mod">
          <ac:chgData name="Rhodes Jessica" userId="S::jessica.rhodes@nhft.nhs.uk::fb8fc5d8-47b9-4dac-95d5-f45ebae78233" providerId="AD" clId="Web-{2141C525-28E5-B0B3-01CF-AC6445FA1BF6}" dt="2020-12-14T09:58:24.492" v="12" actId="20577"/>
          <ac:spMkLst>
            <pc:docMk/>
            <pc:sldMk cId="2428447823" sldId="285"/>
            <ac:spMk id="22" creationId="{00000000-0000-0000-0000-000000000000}"/>
          </ac:spMkLst>
        </pc:spChg>
      </pc:sldChg>
    </pc:docChg>
  </pc:docChgLst>
  <pc:docChgLst>
    <pc:chgData name="Rhodes Jessica" userId="S::jessica.rhodes@nhft.nhs.uk::fb8fc5d8-47b9-4dac-95d5-f45ebae78233" providerId="AD" clId="Web-{A8931C52-4812-6C3B-455E-98B5E2B397B3}"/>
    <pc:docChg chg="modSld">
      <pc:chgData name="Rhodes Jessica" userId="S::jessica.rhodes@nhft.nhs.uk::fb8fc5d8-47b9-4dac-95d5-f45ebae78233" providerId="AD" clId="Web-{A8931C52-4812-6C3B-455E-98B5E2B397B3}" dt="2020-12-17T10:38:24.268" v="20" actId="20577"/>
      <pc:docMkLst>
        <pc:docMk/>
      </pc:docMkLst>
      <pc:sldChg chg="modSp">
        <pc:chgData name="Rhodes Jessica" userId="S::jessica.rhodes@nhft.nhs.uk::fb8fc5d8-47b9-4dac-95d5-f45ebae78233" providerId="AD" clId="Web-{A8931C52-4812-6C3B-455E-98B5E2B397B3}" dt="2020-12-17T10:38:23.252" v="18" actId="20577"/>
        <pc:sldMkLst>
          <pc:docMk/>
          <pc:sldMk cId="2428447823" sldId="285"/>
        </pc:sldMkLst>
        <pc:spChg chg="mod">
          <ac:chgData name="Rhodes Jessica" userId="S::jessica.rhodes@nhft.nhs.uk::fb8fc5d8-47b9-4dac-95d5-f45ebae78233" providerId="AD" clId="Web-{A8931C52-4812-6C3B-455E-98B5E2B397B3}" dt="2020-12-17T10:38:23.252" v="18" actId="20577"/>
          <ac:spMkLst>
            <pc:docMk/>
            <pc:sldMk cId="2428447823" sldId="285"/>
            <ac:spMk id="22" creationId="{00000000-0000-0000-0000-000000000000}"/>
          </ac:spMkLst>
        </pc:spChg>
      </pc:sldChg>
    </pc:docChg>
  </pc:docChgLst>
  <pc:docChgLst>
    <pc:chgData name="Rhodes Jessica" userId="S::jessica.rhodes@nhft.nhs.uk::fb8fc5d8-47b9-4dac-95d5-f45ebae78233" providerId="AD" clId="Web-{96D50108-5CA5-265A-4DB3-4D5A64B0694B}"/>
    <pc:docChg chg="modSld">
      <pc:chgData name="Rhodes Jessica" userId="S::jessica.rhodes@nhft.nhs.uk::fb8fc5d8-47b9-4dac-95d5-f45ebae78233" providerId="AD" clId="Web-{96D50108-5CA5-265A-4DB3-4D5A64B0694B}" dt="2020-12-14T11:36:09.896" v="17" actId="20577"/>
      <pc:docMkLst>
        <pc:docMk/>
      </pc:docMkLst>
      <pc:sldChg chg="modSp">
        <pc:chgData name="Rhodes Jessica" userId="S::jessica.rhodes@nhft.nhs.uk::fb8fc5d8-47b9-4dac-95d5-f45ebae78233" providerId="AD" clId="Web-{96D50108-5CA5-265A-4DB3-4D5A64B0694B}" dt="2020-12-14T11:35:31.832" v="9" actId="20577"/>
        <pc:sldMkLst>
          <pc:docMk/>
          <pc:sldMk cId="1613121034" sldId="257"/>
        </pc:sldMkLst>
        <pc:spChg chg="mod">
          <ac:chgData name="Rhodes Jessica" userId="S::jessica.rhodes@nhft.nhs.uk::fb8fc5d8-47b9-4dac-95d5-f45ebae78233" providerId="AD" clId="Web-{96D50108-5CA5-265A-4DB3-4D5A64B0694B}" dt="2020-12-14T11:35:31.832" v="9" actId="20577"/>
          <ac:spMkLst>
            <pc:docMk/>
            <pc:sldMk cId="1613121034" sldId="257"/>
            <ac:spMk id="18" creationId="{00000000-0000-0000-0000-000000000000}"/>
          </ac:spMkLst>
        </pc:spChg>
      </pc:sldChg>
      <pc:sldChg chg="modSp">
        <pc:chgData name="Rhodes Jessica" userId="S::jessica.rhodes@nhft.nhs.uk::fb8fc5d8-47b9-4dac-95d5-f45ebae78233" providerId="AD" clId="Web-{96D50108-5CA5-265A-4DB3-4D5A64B0694B}" dt="2020-12-14T11:35:43.552" v="12" actId="20577"/>
        <pc:sldMkLst>
          <pc:docMk/>
          <pc:sldMk cId="1264701119" sldId="275"/>
        </pc:sldMkLst>
        <pc:spChg chg="mod">
          <ac:chgData name="Rhodes Jessica" userId="S::jessica.rhodes@nhft.nhs.uk::fb8fc5d8-47b9-4dac-95d5-f45ebae78233" providerId="AD" clId="Web-{96D50108-5CA5-265A-4DB3-4D5A64B0694B}" dt="2020-12-14T11:35:43.552" v="12" actId="20577"/>
          <ac:spMkLst>
            <pc:docMk/>
            <pc:sldMk cId="1264701119" sldId="275"/>
            <ac:spMk id="6" creationId="{00000000-0000-0000-0000-000000000000}"/>
          </ac:spMkLst>
        </pc:spChg>
      </pc:sldChg>
      <pc:sldChg chg="modSp">
        <pc:chgData name="Rhodes Jessica" userId="S::jessica.rhodes@nhft.nhs.uk::fb8fc5d8-47b9-4dac-95d5-f45ebae78233" providerId="AD" clId="Web-{96D50108-5CA5-265A-4DB3-4D5A64B0694B}" dt="2020-12-14T11:36:09.896" v="17" actId="20577"/>
        <pc:sldMkLst>
          <pc:docMk/>
          <pc:sldMk cId="2826040893" sldId="278"/>
        </pc:sldMkLst>
        <pc:spChg chg="mod">
          <ac:chgData name="Rhodes Jessica" userId="S::jessica.rhodes@nhft.nhs.uk::fb8fc5d8-47b9-4dac-95d5-f45ebae78233" providerId="AD" clId="Web-{96D50108-5CA5-265A-4DB3-4D5A64B0694B}" dt="2020-12-14T11:36:09.896" v="17" actId="20577"/>
          <ac:spMkLst>
            <pc:docMk/>
            <pc:sldMk cId="2826040893" sldId="27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Grab</a:t>
            </a:r>
            <a:r>
              <a:rPr lang="en-GB" baseline="0" dirty="0"/>
              <a:t> and Tell – pick up an object that is near to you and show it to the group</a:t>
            </a:r>
          </a:p>
          <a:p>
            <a:endParaRPr lang="en-GB" baseline="0" dirty="0"/>
          </a:p>
          <a:p>
            <a:pPr marL="171450" indent="-171450">
              <a:buFont typeface="Arial" panose="020B0604020202020204" pitchFamily="34" charset="0"/>
              <a:buChar char="•"/>
            </a:pPr>
            <a:r>
              <a:rPr lang="en-GB" baseline="0" dirty="0"/>
              <a:t>What is it?</a:t>
            </a:r>
          </a:p>
          <a:p>
            <a:pPr marL="171450" indent="-171450">
              <a:buFont typeface="Arial" panose="020B0604020202020204" pitchFamily="34" charset="0"/>
              <a:buChar char="•"/>
            </a:pPr>
            <a:r>
              <a:rPr lang="en-GB" baseline="0" dirty="0"/>
              <a:t>Describe it using all of your senses</a:t>
            </a:r>
          </a:p>
          <a:p>
            <a:pPr marL="171450" indent="-171450">
              <a:buFont typeface="Arial" panose="020B0604020202020204" pitchFamily="34" charset="0"/>
              <a:buChar char="•"/>
            </a:pPr>
            <a:r>
              <a:rPr lang="en-GB" baseline="0" dirty="0"/>
              <a:t>Is there a story behind the object?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Last week we talked about the emotions you feel about having dementia.  The focus for today’s meeting is about whether or not you should tell other people about your dementia, and if so, who this should be. This often brings up lots of issues for people: what does talking about dementia mean? what does it change? can it help anything? We will discuss these questions today</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lots of reasons why it can be very difficult to talk about an illness like dementia. However, even if you haven’t told someone that you have dementia, people often know that there is something is wrong. We want to talk about this for a little while - let’s think about who you have already talked about dementia with, and who you haven’t told but might need to do. Do you think that anyone of these people might know anyway?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There’s no right and wrong answer about who to tell, or whether you should tell anyone. But it’s often helpful to think about what might help you to tell people or stop you from doing so.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Often, people worry about what others will think if they know they have dementia. What do you think people will feel if you told them you have dementia?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People’s barriers to talking about dementia are very understandable and talking about dementia can sometimes be stressful and frightening. However, sharing problems and worries we have with other people can also be useful for various reasons</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think about what your experiences of talking to others about your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dementia and asking other people for help have been</a:t>
            </a:r>
            <a:r>
              <a:rPr lang="en-GB" sz="1200" kern="1200" baseline="0" dirty="0">
                <a:solidFill>
                  <a:schemeClr val="tx1"/>
                </a:solidFill>
                <a:effectLst/>
                <a:latin typeface="+mn-lt"/>
                <a:ea typeface="+mn-ea"/>
                <a:cs typeface="+mn-cs"/>
              </a:rPr>
              <a:t> like</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Helpful discussion questions might be: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have your experiences with GP, Memory Clinic or other professionals been like?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Have you ever had any problems when you can’t work out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right change in a shop, or if you forget where you left your car, or if you need help to find the toilet? How would you feel about wearing a “I have dementia badge”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 you sometimes feel family and friends don’t understand and are critical even if they don’t mean to be?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229732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6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To Tell or Not to Tell?</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031051"/>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 </a:t>
            </a:r>
          </a:p>
        </p:txBody>
      </p:sp>
    </p:spTree>
    <p:extLst>
      <p:ext uri="{BB962C8B-B14F-4D97-AF65-F5344CB8AC3E}">
        <p14:creationId xmlns:p14="http://schemas.microsoft.com/office/powerpoint/2010/main" val="161312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dirty="0">
              <a:cs typeface="Calibri"/>
            </a:endParaRPr>
          </a:p>
          <a:p>
            <a:pPr marL="0" indent="0" algn="ctr">
              <a:buNone/>
            </a:pPr>
            <a:r>
              <a:rPr lang="en-GB" dirty="0">
                <a:cs typeface="Calibri"/>
              </a:rPr>
              <a:t>Grab and tell... pick up a nearby object and share it with the group</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Page 8 of Comb pictures | Curated Photography on EyeE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551"/>
          <a:stretch/>
        </p:blipFill>
        <p:spPr bwMode="auto">
          <a:xfrm rot="16200000" flipV="1">
            <a:off x="5589195" y="3023614"/>
            <a:ext cx="2246887" cy="39276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A picture containing grass, photo, front, person&#10;&#10;Description automatically generated">
            <a:extLst>
              <a:ext uri="{FF2B5EF4-FFF2-40B4-BE49-F238E27FC236}">
                <a16:creationId xmlns:a16="http://schemas.microsoft.com/office/drawing/2014/main" id="{7856D366-85BE-4BC4-8400-8DBEA8674D77}"/>
              </a:ext>
            </a:extLst>
          </p:cNvPr>
          <p:cNvPicPr>
            <a:picLocks noChangeAspect="1"/>
          </p:cNvPicPr>
          <p:nvPr/>
        </p:nvPicPr>
        <p:blipFill>
          <a:blip r:embed="rId4"/>
          <a:stretch>
            <a:fillRect/>
          </a:stretch>
        </p:blipFill>
        <p:spPr>
          <a:xfrm>
            <a:off x="4787375" y="1603158"/>
            <a:ext cx="3905092" cy="2253633"/>
          </a:xfrm>
          <a:prstGeom prst="rect">
            <a:avLst/>
          </a:prstGeom>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824536"/>
          </a:xfrm>
          <a:prstGeom prst="rect">
            <a:avLst/>
          </a:prstGeom>
          <a:solidFill>
            <a:schemeClr val="bg1"/>
          </a:solidFill>
          <a:ln w="38100">
            <a:noFill/>
          </a:ln>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b="1" dirty="0">
                <a:solidFill>
                  <a:srgbClr val="12C8C8"/>
                </a:solidFill>
              </a:rPr>
              <a:t>What did we discuss?</a:t>
            </a:r>
          </a:p>
          <a:p>
            <a:pPr marL="0" indent="0">
              <a:buNone/>
            </a:pPr>
            <a:endParaRPr lang="en-GB" sz="1500" b="1" dirty="0"/>
          </a:p>
          <a:p>
            <a:r>
              <a:rPr lang="en-GB" sz="3500" dirty="0"/>
              <a:t>What do you know about dementia?</a:t>
            </a:r>
          </a:p>
          <a:p>
            <a:endParaRPr lang="en-GB" sz="1900" dirty="0"/>
          </a:p>
          <a:p>
            <a:r>
              <a:rPr lang="en-GB" sz="3500" dirty="0"/>
              <a:t>The dementia journey</a:t>
            </a:r>
            <a:endParaRPr lang="en-GB" sz="3500" dirty="0">
              <a:cs typeface="Calibri"/>
            </a:endParaRPr>
          </a:p>
          <a:p>
            <a:pPr marL="0" indent="0">
              <a:buNone/>
            </a:pPr>
            <a:endParaRPr lang="en-GB" sz="1700" dirty="0"/>
          </a:p>
          <a:p>
            <a:r>
              <a:rPr lang="en-GB" sz="3500" dirty="0"/>
              <a:t>What is dementia?</a:t>
            </a:r>
          </a:p>
          <a:p>
            <a:pPr marL="0" indent="0">
              <a:buNone/>
            </a:pPr>
            <a:endParaRPr lang="en-GB" sz="1700" dirty="0"/>
          </a:p>
          <a:p>
            <a:r>
              <a:rPr lang="en-GB" sz="3500" dirty="0"/>
              <a:t>Different types of dementia</a:t>
            </a:r>
          </a:p>
          <a:p>
            <a:pPr marL="0" indent="0">
              <a:buNone/>
            </a:pPr>
            <a:endParaRPr lang="en-GB" sz="1700" dirty="0"/>
          </a:p>
          <a:p>
            <a:r>
              <a:rPr lang="en-GB" sz="3500" dirty="0"/>
              <a:t>The journey after diagnosis</a:t>
            </a:r>
          </a:p>
          <a:p>
            <a:pPr marL="0" indent="0">
              <a:buNone/>
            </a:pP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2019 Recap - DMR Collation – highly commended medical record collation &amp;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019 Recap - DMR Collation – highly commended medical record collation &amp;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680520"/>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To Tell or Not to Tell?</a:t>
            </a:r>
          </a:p>
          <a:p>
            <a:pPr marL="0" indent="0">
              <a:buNone/>
            </a:pPr>
            <a:endParaRPr lang="en-GB" sz="1400" dirty="0"/>
          </a:p>
          <a:p>
            <a:r>
              <a:rPr lang="en-GB" dirty="0"/>
              <a:t>Have you told anyone?</a:t>
            </a:r>
          </a:p>
          <a:p>
            <a:pPr marL="0" indent="0">
              <a:buNone/>
            </a:pPr>
            <a:endParaRPr lang="en-GB" sz="1800" dirty="0"/>
          </a:p>
          <a:p>
            <a:r>
              <a:rPr lang="en-GB" dirty="0"/>
              <a:t>Reasons to tell or not tell</a:t>
            </a:r>
          </a:p>
          <a:p>
            <a:endParaRPr lang="en-GB" sz="1800" dirty="0"/>
          </a:p>
          <a:p>
            <a:r>
              <a:rPr lang="en-GB" dirty="0"/>
              <a:t>Your experiences</a:t>
            </a:r>
          </a:p>
          <a:p>
            <a:pPr marL="0" indent="0">
              <a:buNone/>
            </a:pPr>
            <a:endParaRPr lang="en-GB" sz="1800" dirty="0"/>
          </a:p>
          <a:p>
            <a:r>
              <a:rPr lang="en-GB" dirty="0"/>
              <a:t>Asking for help</a:t>
            </a:r>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Oval 32"/>
          <p:cNvSpPr/>
          <p:nvPr/>
        </p:nvSpPr>
        <p:spPr>
          <a:xfrm>
            <a:off x="4158246" y="1015184"/>
            <a:ext cx="5256000" cy="5256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a:xfrm>
            <a:off x="467544" y="1628800"/>
            <a:ext cx="3960440" cy="1410283"/>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Who have you talked to about your dementia?</a:t>
            </a:r>
          </a:p>
        </p:txBody>
      </p:sp>
      <p:sp>
        <p:nvSpPr>
          <p:cNvPr id="14" name="Content Placeholder 2"/>
          <p:cNvSpPr txBox="1">
            <a:spLocks/>
          </p:cNvSpPr>
          <p:nvPr/>
        </p:nvSpPr>
        <p:spPr>
          <a:xfrm>
            <a:off x="451272" y="3157338"/>
            <a:ext cx="3960440" cy="1411200"/>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dirty="0"/>
              <a:t>Is there anyone you might want to tell?</a:t>
            </a:r>
          </a:p>
          <a:p>
            <a:pPr marL="514350" indent="-514350">
              <a:buAutoNum type="arabicParenR"/>
            </a:pPr>
            <a:endParaRPr lang="en-GB" sz="1100" dirty="0"/>
          </a:p>
        </p:txBody>
      </p:sp>
      <p:sp>
        <p:nvSpPr>
          <p:cNvPr id="2" name="Title 1"/>
          <p:cNvSpPr>
            <a:spLocks noGrp="1"/>
          </p:cNvSpPr>
          <p:nvPr>
            <p:ph type="title"/>
          </p:nvPr>
        </p:nvSpPr>
        <p:spPr>
          <a:xfrm>
            <a:off x="457200" y="269776"/>
            <a:ext cx="8229600" cy="1143000"/>
          </a:xfrm>
          <a:solidFill>
            <a:schemeClr val="bg1"/>
          </a:solidFill>
          <a:effectLst>
            <a:softEdge rad="31750"/>
          </a:effectLst>
        </p:spPr>
        <p:txBody>
          <a:bodyPr>
            <a:normAutofit/>
          </a:bodyPr>
          <a:lstStyle/>
          <a:p>
            <a:r>
              <a:rPr lang="en-GB" b="1" dirty="0"/>
              <a:t>Have You Told People?</a:t>
            </a:r>
            <a:endParaRPr lang="en-GB" b="1" dirty="0">
              <a:solidFill>
                <a:schemeClr val="tx1"/>
              </a:solidFill>
            </a:endParaRPr>
          </a:p>
        </p:txBody>
      </p:sp>
      <p:sp>
        <p:nvSpPr>
          <p:cNvPr id="15" name="Content Placeholder 2"/>
          <p:cNvSpPr txBox="1">
            <a:spLocks/>
          </p:cNvSpPr>
          <p:nvPr/>
        </p:nvSpPr>
        <p:spPr>
          <a:xfrm>
            <a:off x="454968" y="4717901"/>
            <a:ext cx="3960440" cy="1411200"/>
          </a:xfrm>
          <a:prstGeom prst="rect">
            <a:avLst/>
          </a:prstGeom>
          <a:solidFill>
            <a:srgbClr val="F8E13A"/>
          </a:solidFill>
          <a:ln>
            <a:noFill/>
          </a:ln>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dirty="0"/>
              <a:t>Do you think there are people who suspect something is wrong?</a:t>
            </a:r>
          </a:p>
          <a:p>
            <a:pPr marL="514350" indent="-514350">
              <a:buAutoNum type="arabicParenR"/>
            </a:pPr>
            <a:endParaRPr lang="en-GB" sz="1100" dirty="0"/>
          </a:p>
        </p:txBody>
      </p:sp>
      <p:grpSp>
        <p:nvGrpSpPr>
          <p:cNvPr id="6" name="Group 5"/>
          <p:cNvGrpSpPr/>
          <p:nvPr/>
        </p:nvGrpSpPr>
        <p:grpSpPr>
          <a:xfrm>
            <a:off x="4698246" y="1555184"/>
            <a:ext cx="4176000" cy="4563767"/>
            <a:chOff x="4698246" y="1673800"/>
            <a:chExt cx="4176000" cy="4563767"/>
          </a:xfrm>
        </p:grpSpPr>
        <p:sp>
          <p:nvSpPr>
            <p:cNvPr id="18" name="Oval 17"/>
            <p:cNvSpPr/>
            <p:nvPr/>
          </p:nvSpPr>
          <p:spPr>
            <a:xfrm>
              <a:off x="4698246" y="1673800"/>
              <a:ext cx="4176000" cy="4176000"/>
            </a:xfrm>
            <a:prstGeom prst="ellipse">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238246" y="2213800"/>
              <a:ext cx="3096000" cy="309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778246" y="2753799"/>
              <a:ext cx="2016000" cy="2016000"/>
            </a:xfrm>
            <a:prstGeom prst="ellipse">
              <a:avLst/>
            </a:prstGeom>
            <a:solidFill>
              <a:srgbClr val="69F4F1"/>
            </a:solidFill>
            <a:ln>
              <a:solidFill>
                <a:srgbClr val="69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6219183" y="3233748"/>
              <a:ext cx="1134126" cy="1056104"/>
              <a:chOff x="6156176" y="3039083"/>
              <a:chExt cx="1152128" cy="1135758"/>
            </a:xfrm>
          </p:grpSpPr>
          <p:sp>
            <p:nvSpPr>
              <p:cNvPr id="4" name="Oval 3"/>
              <p:cNvSpPr/>
              <p:nvPr/>
            </p:nvSpPr>
            <p:spPr>
              <a:xfrm>
                <a:off x="6156176" y="3039083"/>
                <a:ext cx="1152128" cy="1135758"/>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 b="100000" l="30000" r="62344">
                            <a14:foregroundMark x1="46406" y1="7500" x2="46406" y2="7500"/>
                          </a14:backgroundRemoval>
                        </a14:imgEffect>
                      </a14:imgLayer>
                    </a14:imgProps>
                  </a:ext>
                  <a:ext uri="{28A0092B-C50C-407E-A947-70E740481C1C}">
                    <a14:useLocalDpi xmlns:a14="http://schemas.microsoft.com/office/drawing/2010/main" val="0"/>
                  </a:ext>
                </a:extLst>
              </a:blip>
              <a:srcRect/>
              <a:stretch>
                <a:fillRect/>
              </a:stretch>
            </p:blipFill>
            <p:spPr bwMode="auto">
              <a:xfrm>
                <a:off x="6252356" y="3210981"/>
                <a:ext cx="1055948" cy="79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6378668" y="4327004"/>
              <a:ext cx="884431" cy="369332"/>
            </a:xfrm>
            <a:prstGeom prst="rect">
              <a:avLst/>
            </a:prstGeom>
            <a:noFill/>
          </p:spPr>
          <p:txBody>
            <a:bodyPr wrap="square" rtlCol="0">
              <a:spAutoFit/>
            </a:bodyPr>
            <a:lstStyle/>
            <a:p>
              <a:pPr algn="ctr"/>
              <a:r>
                <a:rPr lang="en-GB" b="1" dirty="0"/>
                <a:t>Family</a:t>
              </a:r>
            </a:p>
          </p:txBody>
        </p:sp>
        <p:sp>
          <p:nvSpPr>
            <p:cNvPr id="17" name="TextBox 16"/>
            <p:cNvSpPr txBox="1"/>
            <p:nvPr/>
          </p:nvSpPr>
          <p:spPr>
            <a:xfrm>
              <a:off x="6378668" y="4848541"/>
              <a:ext cx="884431" cy="369332"/>
            </a:xfrm>
            <a:prstGeom prst="rect">
              <a:avLst/>
            </a:prstGeom>
            <a:noFill/>
          </p:spPr>
          <p:txBody>
            <a:bodyPr wrap="square" rtlCol="0">
              <a:spAutoFit/>
            </a:bodyPr>
            <a:lstStyle/>
            <a:p>
              <a:pPr algn="ctr"/>
              <a:r>
                <a:rPr lang="en-GB" b="1" dirty="0"/>
                <a:t>Friends</a:t>
              </a:r>
            </a:p>
          </p:txBody>
        </p:sp>
        <p:sp>
          <p:nvSpPr>
            <p:cNvPr id="19" name="TextBox 18"/>
            <p:cNvSpPr txBox="1"/>
            <p:nvPr/>
          </p:nvSpPr>
          <p:spPr>
            <a:xfrm>
              <a:off x="5577086" y="5868235"/>
              <a:ext cx="2418320" cy="369332"/>
            </a:xfrm>
            <a:prstGeom prst="rect">
              <a:avLst/>
            </a:prstGeom>
            <a:noFill/>
          </p:spPr>
          <p:txBody>
            <a:bodyPr wrap="square" rtlCol="0">
              <a:spAutoFit/>
            </a:bodyPr>
            <a:lstStyle/>
            <a:p>
              <a:pPr algn="ctr"/>
              <a:r>
                <a:rPr lang="en-GB" b="1" dirty="0"/>
                <a:t>Strangers / Services</a:t>
              </a:r>
            </a:p>
          </p:txBody>
        </p:sp>
        <p:sp>
          <p:nvSpPr>
            <p:cNvPr id="21" name="TextBox 20"/>
            <p:cNvSpPr txBox="1"/>
            <p:nvPr/>
          </p:nvSpPr>
          <p:spPr>
            <a:xfrm>
              <a:off x="5981258" y="5356400"/>
              <a:ext cx="1704652" cy="369332"/>
            </a:xfrm>
            <a:prstGeom prst="rect">
              <a:avLst/>
            </a:prstGeom>
            <a:noFill/>
          </p:spPr>
          <p:txBody>
            <a:bodyPr wrap="square" rtlCol="0">
              <a:spAutoFit/>
            </a:bodyPr>
            <a:lstStyle/>
            <a:p>
              <a:pPr algn="ctr"/>
              <a:r>
                <a:rPr lang="en-GB" b="1" dirty="0"/>
                <a:t>Acquaintances</a:t>
              </a:r>
            </a:p>
          </p:txBody>
        </p:sp>
      </p:grpSp>
    </p:spTree>
    <p:extLst>
      <p:ext uri="{BB962C8B-B14F-4D97-AF65-F5344CB8AC3E}">
        <p14:creationId xmlns:p14="http://schemas.microsoft.com/office/powerpoint/2010/main" val="37550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Reasons for Telling/Not Telling</a:t>
            </a:r>
          </a:p>
        </p:txBody>
      </p:sp>
      <p:sp>
        <p:nvSpPr>
          <p:cNvPr id="5" name="Content Placeholder 2"/>
          <p:cNvSpPr txBox="1">
            <a:spLocks/>
          </p:cNvSpPr>
          <p:nvPr/>
        </p:nvSpPr>
        <p:spPr>
          <a:xfrm>
            <a:off x="4656584" y="1637308"/>
            <a:ext cx="4047386" cy="2116831"/>
          </a:xfrm>
          <a:prstGeom prst="rect">
            <a:avLst/>
          </a:prstGeom>
          <a:solidFill>
            <a:srgbClr val="12C8C8"/>
          </a:solidFill>
          <a:ln>
            <a:solidFill>
              <a:srgbClr val="12C8C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None/>
            </a:pPr>
            <a:r>
              <a:rPr lang="en-GB" sz="2600" dirty="0">
                <a:solidFill>
                  <a:schemeClr val="bg1"/>
                </a:solidFill>
              </a:rPr>
              <a:t>What do you think people would feel if you told them you have dementia?</a:t>
            </a:r>
          </a:p>
        </p:txBody>
      </p:sp>
      <p:sp>
        <p:nvSpPr>
          <p:cNvPr id="6" name="Content Placeholder 2"/>
          <p:cNvSpPr txBox="1">
            <a:spLocks/>
          </p:cNvSpPr>
          <p:nvPr/>
        </p:nvSpPr>
        <p:spPr>
          <a:xfrm>
            <a:off x="4656583" y="4009999"/>
            <a:ext cx="4047387" cy="2116831"/>
          </a:xfrm>
          <a:prstGeom prst="rect">
            <a:avLst/>
          </a:prstGeom>
          <a:solidFill>
            <a:srgbClr val="12C8C8"/>
          </a:solidFill>
          <a:ln>
            <a:solidFill>
              <a:srgbClr val="12C8C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None/>
            </a:pPr>
            <a:r>
              <a:rPr lang="en-GB" sz="2600" dirty="0">
                <a:solidFill>
                  <a:schemeClr val="bg1"/>
                </a:solidFill>
              </a:rPr>
              <a:t>Why might you want to tell others – how could it help?</a:t>
            </a:r>
          </a:p>
        </p:txBody>
      </p:sp>
      <p:sp>
        <p:nvSpPr>
          <p:cNvPr id="4" name="AutoShape 6" descr="MRI Can Help Diagnose Alzheimer's Disease - Omega P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MRI Can Help Diagnose Alzheimer's Disease - Omega P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2" descr="Two People Talking Icon - Frequently Asked Questions Cartoon , Free  Transparent Clipart - ClipartKey"/>
          <p:cNvPicPr>
            <a:picLocks noChangeAspect="1" noChangeArrowheads="1"/>
          </p:cNvPicPr>
          <p:nvPr/>
        </p:nvPicPr>
        <p:blipFill rotWithShape="1">
          <a:blip r:embed="rId3">
            <a:extLst>
              <a:ext uri="{28A0092B-C50C-407E-A947-70E740481C1C}">
                <a14:useLocalDpi xmlns:a14="http://schemas.microsoft.com/office/drawing/2010/main" val="0"/>
              </a:ext>
            </a:extLst>
          </a:blip>
          <a:srcRect l="6662" r="6230"/>
          <a:stretch/>
        </p:blipFill>
        <p:spPr bwMode="auto">
          <a:xfrm>
            <a:off x="473075" y="1651593"/>
            <a:ext cx="4050000" cy="44785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My Experiences…</a:t>
            </a:r>
            <a:endParaRPr lang="en-GB" b="1" dirty="0">
              <a:solidFill>
                <a:schemeClr val="tx1"/>
              </a:solidFill>
            </a:endParaRPr>
          </a:p>
        </p:txBody>
      </p:sp>
      <p:sp>
        <p:nvSpPr>
          <p:cNvPr id="19" name="TextBox 18"/>
          <p:cNvSpPr txBox="1"/>
          <p:nvPr/>
        </p:nvSpPr>
        <p:spPr>
          <a:xfrm>
            <a:off x="3523568" y="2060848"/>
            <a:ext cx="2465040" cy="584775"/>
          </a:xfrm>
          <a:prstGeom prst="rect">
            <a:avLst/>
          </a:prstGeom>
          <a:noFill/>
        </p:spPr>
        <p:txBody>
          <a:bodyPr wrap="square" rtlCol="0">
            <a:spAutoFit/>
          </a:bodyPr>
          <a:lstStyle/>
          <a:p>
            <a:pPr algn="ctr"/>
            <a:r>
              <a:rPr lang="en-GB" sz="3200" b="1" dirty="0">
                <a:solidFill>
                  <a:schemeClr val="bg1"/>
                </a:solidFill>
              </a:rPr>
              <a:t>DEMENTIA</a:t>
            </a:r>
            <a:endParaRPr lang="en-GB" b="1" dirty="0">
              <a:solidFill>
                <a:schemeClr val="bg1"/>
              </a:solidFill>
            </a:endParaRPr>
          </a:p>
        </p:txBody>
      </p:sp>
      <p:sp>
        <p:nvSpPr>
          <p:cNvPr id="21" name="Content Placeholder 2"/>
          <p:cNvSpPr>
            <a:spLocks noGrp="1"/>
          </p:cNvSpPr>
          <p:nvPr>
            <p:ph idx="1"/>
          </p:nvPr>
        </p:nvSpPr>
        <p:spPr>
          <a:xfrm>
            <a:off x="457200" y="5445224"/>
            <a:ext cx="8229600" cy="833339"/>
          </a:xfrm>
          <a:solidFill>
            <a:srgbClr val="F8E13A"/>
          </a:solidFill>
        </p:spPr>
        <p:txBody>
          <a:bodyPr>
            <a:normAutofit fontScale="62500" lnSpcReduction="20000"/>
          </a:bodyPr>
          <a:lstStyle/>
          <a:p>
            <a:pPr marL="0" indent="0" algn="ctr">
              <a:buNone/>
            </a:pPr>
            <a:r>
              <a:rPr lang="en-GB" sz="4500" dirty="0"/>
              <a:t>What have your experiences of talking to other people about your dementia been like?</a:t>
            </a:r>
          </a:p>
          <a:p>
            <a:pPr marL="0" indent="0">
              <a:buNone/>
            </a:pPr>
            <a:endParaRPr lang="en-GB" dirty="0"/>
          </a:p>
        </p:txBody>
      </p:sp>
      <p:pic>
        <p:nvPicPr>
          <p:cNvPr id="2050" name="Picture 2" descr="75 Secrets Nurses Won't Tell You | The Healt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87836"/>
            <a:ext cx="2664000" cy="2448272"/>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txBox="1">
            <a:spLocks/>
          </p:cNvSpPr>
          <p:nvPr/>
        </p:nvSpPr>
        <p:spPr>
          <a:xfrm>
            <a:off x="3233040" y="1641500"/>
            <a:ext cx="2664000" cy="1051200"/>
          </a:xfrm>
          <a:prstGeom prst="rect">
            <a:avLst/>
          </a:prstGeom>
          <a:solidFill>
            <a:srgbClr val="12C8C8"/>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300" dirty="0">
                <a:solidFill>
                  <a:schemeClr val="bg1"/>
                </a:solidFill>
              </a:rPr>
              <a:t>In the community</a:t>
            </a:r>
          </a:p>
          <a:p>
            <a:pPr marL="0" indent="0" algn="ctr">
              <a:buFont typeface="Arial" panose="020B0604020202020204" pitchFamily="34" charset="0"/>
              <a:buNone/>
            </a:pPr>
            <a:r>
              <a:rPr lang="en-GB" sz="1800" dirty="0">
                <a:solidFill>
                  <a:schemeClr val="bg1"/>
                </a:solidFill>
              </a:rPr>
              <a:t>e.g. when shopping</a:t>
            </a:r>
          </a:p>
        </p:txBody>
      </p:sp>
      <p:sp>
        <p:nvSpPr>
          <p:cNvPr id="25" name="Content Placeholder 2"/>
          <p:cNvSpPr txBox="1">
            <a:spLocks/>
          </p:cNvSpPr>
          <p:nvPr/>
        </p:nvSpPr>
        <p:spPr>
          <a:xfrm>
            <a:off x="467544" y="1639392"/>
            <a:ext cx="2664000" cy="1052636"/>
          </a:xfrm>
          <a:prstGeom prst="rect">
            <a:avLst/>
          </a:prstGeom>
          <a:solidFill>
            <a:srgbClr val="12C8C8"/>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3000" dirty="0">
                <a:solidFill>
                  <a:schemeClr val="bg1"/>
                </a:solidFill>
              </a:rPr>
              <a:t>With professionals </a:t>
            </a:r>
          </a:p>
          <a:p>
            <a:pPr marL="0" indent="0" algn="ctr">
              <a:lnSpc>
                <a:spcPct val="120000"/>
              </a:lnSpc>
              <a:buFont typeface="Arial" panose="020B0604020202020204" pitchFamily="34" charset="0"/>
              <a:buNone/>
            </a:pPr>
            <a:r>
              <a:rPr lang="en-GB" sz="2200" dirty="0">
                <a:solidFill>
                  <a:schemeClr val="bg1"/>
                </a:solidFill>
              </a:rPr>
              <a:t>e.g. my GP, the memory clinic</a:t>
            </a:r>
          </a:p>
        </p:txBody>
      </p:sp>
      <p:sp>
        <p:nvSpPr>
          <p:cNvPr id="26" name="Content Placeholder 2"/>
          <p:cNvSpPr txBox="1">
            <a:spLocks/>
          </p:cNvSpPr>
          <p:nvPr/>
        </p:nvSpPr>
        <p:spPr>
          <a:xfrm>
            <a:off x="6012456" y="1641500"/>
            <a:ext cx="2664000" cy="1051200"/>
          </a:xfrm>
          <a:prstGeom prst="rect">
            <a:avLst/>
          </a:prstGeom>
          <a:solidFill>
            <a:srgbClr val="12C8C8"/>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500" dirty="0">
                <a:solidFill>
                  <a:schemeClr val="bg1"/>
                </a:solidFill>
              </a:rPr>
              <a:t>With the people close to me </a:t>
            </a:r>
          </a:p>
          <a:p>
            <a:pPr marL="0" indent="0" algn="ctr">
              <a:buFont typeface="Arial" panose="020B0604020202020204" pitchFamily="34" charset="0"/>
              <a:buNone/>
            </a:pPr>
            <a:r>
              <a:rPr lang="en-GB" sz="1900" dirty="0">
                <a:solidFill>
                  <a:schemeClr val="bg1"/>
                </a:solidFill>
              </a:rPr>
              <a:t>e.g. family and friends</a:t>
            </a:r>
          </a:p>
          <a:p>
            <a:pPr marL="0" indent="0">
              <a:buFont typeface="Arial" panose="020B0604020202020204" pitchFamily="34" charset="0"/>
              <a:buNone/>
            </a:pPr>
            <a:endParaRPr lang="en-GB" dirty="0"/>
          </a:p>
        </p:txBody>
      </p:sp>
      <p:sp>
        <p:nvSpPr>
          <p:cNvPr id="27" name="Content Placeholder 2"/>
          <p:cNvSpPr txBox="1">
            <a:spLocks/>
          </p:cNvSpPr>
          <p:nvPr/>
        </p:nvSpPr>
        <p:spPr>
          <a:xfrm>
            <a:off x="467544" y="5445224"/>
            <a:ext cx="8229600" cy="833339"/>
          </a:xfrm>
          <a:prstGeom prst="rect">
            <a:avLst/>
          </a:prstGeom>
          <a:solidFill>
            <a:srgbClr val="F8E13A"/>
          </a:solidFill>
        </p:spPr>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500" dirty="0"/>
              <a:t>What have other people done that you have found helpful or unhelpful?</a:t>
            </a:r>
          </a:p>
        </p:txBody>
      </p:sp>
      <p:pic>
        <p:nvPicPr>
          <p:cNvPr id="2054" name="Picture 6" descr="Home for the Holidays: What to Look for with Older Adult Family Members –  AgeWell Cincinna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455" y="2687836"/>
            <a:ext cx="265450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lderly Man Shopping Photograph by Mary Dunkin/science Photo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041" y="2687836"/>
            <a:ext cx="266399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Asking for Help</a:t>
            </a:r>
            <a:endParaRPr lang="en-GB" b="1" dirty="0">
              <a:solidFill>
                <a:schemeClr val="tx1"/>
              </a:solidFill>
            </a:endParaRPr>
          </a:p>
        </p:txBody>
      </p:sp>
      <p:sp>
        <p:nvSpPr>
          <p:cNvPr id="20" name="Content Placeholder 2"/>
          <p:cNvSpPr txBox="1">
            <a:spLocks/>
          </p:cNvSpPr>
          <p:nvPr/>
        </p:nvSpPr>
        <p:spPr>
          <a:xfrm>
            <a:off x="467544" y="1628800"/>
            <a:ext cx="3960440" cy="1410283"/>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b="1" dirty="0"/>
              <a:t>1) Explain your situation</a:t>
            </a:r>
          </a:p>
        </p:txBody>
      </p:sp>
      <p:sp>
        <p:nvSpPr>
          <p:cNvPr id="14" name="Content Placeholder 2"/>
          <p:cNvSpPr txBox="1">
            <a:spLocks/>
          </p:cNvSpPr>
          <p:nvPr/>
        </p:nvSpPr>
        <p:spPr>
          <a:xfrm>
            <a:off x="451272" y="3157338"/>
            <a:ext cx="3960440" cy="1411200"/>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b="1" dirty="0"/>
              <a:t>2) Be clear about what you want</a:t>
            </a:r>
          </a:p>
          <a:p>
            <a:pPr marL="514350" indent="-514350">
              <a:buAutoNum type="arabicParenR"/>
            </a:pPr>
            <a:endParaRPr lang="en-GB" sz="1100" dirty="0"/>
          </a:p>
        </p:txBody>
      </p:sp>
      <p:sp>
        <p:nvSpPr>
          <p:cNvPr id="15" name="Content Placeholder 2"/>
          <p:cNvSpPr txBox="1">
            <a:spLocks/>
          </p:cNvSpPr>
          <p:nvPr/>
        </p:nvSpPr>
        <p:spPr>
          <a:xfrm>
            <a:off x="454968" y="4717901"/>
            <a:ext cx="3960440" cy="1411200"/>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b="1" dirty="0"/>
              <a:t>3) Show appreciation when help is given</a:t>
            </a:r>
          </a:p>
          <a:p>
            <a:pPr marL="514350" indent="-514350">
              <a:buAutoNum type="arabicParenR"/>
            </a:pPr>
            <a:endParaRPr lang="en-GB" sz="1100" dirty="0"/>
          </a:p>
        </p:txBody>
      </p:sp>
      <p:sp>
        <p:nvSpPr>
          <p:cNvPr id="22" name="Content Placeholder 2"/>
          <p:cNvSpPr txBox="1">
            <a:spLocks/>
          </p:cNvSpPr>
          <p:nvPr/>
        </p:nvSpPr>
        <p:spPr>
          <a:xfrm>
            <a:off x="4762624" y="1628800"/>
            <a:ext cx="3960440" cy="1410283"/>
          </a:xfrm>
          <a:prstGeom prst="rect">
            <a:avLst/>
          </a:prstGeom>
          <a:noFill/>
          <a:ln>
            <a:solidFill>
              <a:srgbClr val="F8E13A"/>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t>e.g. “I have dementia, so my memory is not as good these days”, this helps people to understand and make allowances</a:t>
            </a:r>
          </a:p>
        </p:txBody>
      </p:sp>
      <p:sp>
        <p:nvSpPr>
          <p:cNvPr id="24" name="Content Placeholder 2"/>
          <p:cNvSpPr txBox="1">
            <a:spLocks/>
          </p:cNvSpPr>
          <p:nvPr/>
        </p:nvSpPr>
        <p:spPr>
          <a:xfrm>
            <a:off x="4749404" y="3157338"/>
            <a:ext cx="3960440" cy="1410283"/>
          </a:xfrm>
          <a:prstGeom prst="rect">
            <a:avLst/>
          </a:prstGeom>
          <a:noFill/>
          <a:ln>
            <a:solidFill>
              <a:srgbClr val="F8E13A"/>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t>e.g. let people know if you would rather do things yourself so they don’t take over</a:t>
            </a:r>
          </a:p>
        </p:txBody>
      </p:sp>
      <p:sp>
        <p:nvSpPr>
          <p:cNvPr id="25" name="Content Placeholder 2"/>
          <p:cNvSpPr txBox="1">
            <a:spLocks/>
          </p:cNvSpPr>
          <p:nvPr/>
        </p:nvSpPr>
        <p:spPr>
          <a:xfrm>
            <a:off x="4741416" y="4708984"/>
            <a:ext cx="3960440" cy="1410283"/>
          </a:xfrm>
          <a:prstGeom prst="rect">
            <a:avLst/>
          </a:prstGeom>
          <a:noFill/>
          <a:ln>
            <a:solidFill>
              <a:srgbClr val="F8E13A"/>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t>When people are helpful, make sure you thank them</a:t>
            </a:r>
          </a:p>
        </p:txBody>
      </p:sp>
    </p:spTree>
    <p:extLst>
      <p:ext uri="{BB962C8B-B14F-4D97-AF65-F5344CB8AC3E}">
        <p14:creationId xmlns:p14="http://schemas.microsoft.com/office/powerpoint/2010/main" val="24284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5" grpId="0" animBg="1"/>
      <p:bldP spid="22"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TotalTime>
  <Words>942</Words>
  <Application>Microsoft Office PowerPoint</Application>
  <PresentationFormat>On-screen Show (4:3)</PresentationFormat>
  <Paragraphs>100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Ice Breaker</vt:lpstr>
      <vt:lpstr>Last Week</vt:lpstr>
      <vt:lpstr>This Week</vt:lpstr>
      <vt:lpstr>Have You Told People?</vt:lpstr>
      <vt:lpstr>Reasons for Telling/Not Telling</vt:lpstr>
      <vt:lpstr>My Experiences…</vt:lpstr>
      <vt:lpstr>Asking for Help</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130</cp:revision>
  <dcterms:created xsi:type="dcterms:W3CDTF">2020-09-08T12:47:25Z</dcterms:created>
  <dcterms:modified xsi:type="dcterms:W3CDTF">2020-12-17T10:59:23Z</dcterms:modified>
</cp:coreProperties>
</file>