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57" r:id="rId2"/>
    <p:sldId id="274" r:id="rId3"/>
    <p:sldId id="275" r:id="rId4"/>
    <p:sldId id="282" r:id="rId5"/>
    <p:sldId id="283" r:id="rId6"/>
    <p:sldId id="278" r:id="rId7"/>
    <p:sldId id="281" r:id="rId8"/>
    <p:sldId id="286" r:id="rId9"/>
    <p:sldId id="287" r:id="rId10"/>
    <p:sldId id="285" r:id="rId11"/>
    <p:sldId id="284" r:id="rId12"/>
    <p:sldId id="27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E13A"/>
    <a:srgbClr val="12C8C8"/>
    <a:srgbClr val="A0E5FE"/>
    <a:srgbClr val="000000"/>
    <a:srgbClr val="EFDC4F"/>
    <a:srgbClr val="F8CF3A"/>
    <a:srgbClr val="9EF3FC"/>
    <a:srgbClr val="4BD0FF"/>
    <a:srgbClr val="44E9FA"/>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D067F0-899D-F738-448F-24586B9ECB4C}" v="45" dt="2020-12-14T10:58:52.868"/>
    <p1510:client id="{A67C79AF-6C4E-A8CF-C94F-3395A602DE30}" v="1" dt="2020-12-17T10:55:27.9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96" autoAdjust="0"/>
    <p:restoredTop sz="86291" autoAdjust="0"/>
  </p:normalViewPr>
  <p:slideViewPr>
    <p:cSldViewPr>
      <p:cViewPr>
        <p:scale>
          <a:sx n="80" d="100"/>
          <a:sy n="80" d="100"/>
        </p:scale>
        <p:origin x="-1560"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FD067F0-899D-F738-448F-24586B9ECB4C}"/>
    <pc:docChg chg="modSld">
      <pc:chgData name="" userId="" providerId="" clId="Web-{1FD067F0-899D-F738-448F-24586B9ECB4C}" dt="2020-12-14T10:52:55.037" v="1" actId="20577"/>
      <pc:docMkLst>
        <pc:docMk/>
      </pc:docMkLst>
      <pc:sldChg chg="modSp">
        <pc:chgData name="" userId="" providerId="" clId="Web-{1FD067F0-899D-F738-448F-24586B9ECB4C}" dt="2020-12-14T10:52:55.035" v="0" actId="20577"/>
        <pc:sldMkLst>
          <pc:docMk/>
          <pc:sldMk cId="1613121034" sldId="257"/>
        </pc:sldMkLst>
        <pc:spChg chg="mod">
          <ac:chgData name="" userId="" providerId="" clId="Web-{1FD067F0-899D-F738-448F-24586B9ECB4C}" dt="2020-12-14T10:52:55.035" v="0" actId="20577"/>
          <ac:spMkLst>
            <pc:docMk/>
            <pc:sldMk cId="1613121034" sldId="257"/>
            <ac:spMk id="18" creationId="{00000000-0000-0000-0000-000000000000}"/>
          </ac:spMkLst>
        </pc:spChg>
      </pc:sldChg>
    </pc:docChg>
  </pc:docChgLst>
  <pc:docChgLst>
    <pc:chgData name="Rhodes Jessica" userId="S::jessica.rhodes@nhft.nhs.uk::fb8fc5d8-47b9-4dac-95d5-f45ebae78233" providerId="AD" clId="Web-{1FD067F0-899D-F738-448F-24586B9ECB4C}"/>
    <pc:docChg chg="addSld modSld sldOrd">
      <pc:chgData name="Rhodes Jessica" userId="S::jessica.rhodes@nhft.nhs.uk::fb8fc5d8-47b9-4dac-95d5-f45ebae78233" providerId="AD" clId="Web-{1FD067F0-899D-F738-448F-24586B9ECB4C}" dt="2020-12-14T10:58:51.759" v="38" actId="20577"/>
      <pc:docMkLst>
        <pc:docMk/>
      </pc:docMkLst>
      <pc:sldChg chg="modSp">
        <pc:chgData name="Rhodes Jessica" userId="S::jessica.rhodes@nhft.nhs.uk::fb8fc5d8-47b9-4dac-95d5-f45ebae78233" providerId="AD" clId="Web-{1FD067F0-899D-F738-448F-24586B9ECB4C}" dt="2020-12-14T10:53:08.802" v="7" actId="20577"/>
        <pc:sldMkLst>
          <pc:docMk/>
          <pc:sldMk cId="1613121034" sldId="257"/>
        </pc:sldMkLst>
        <pc:spChg chg="mod">
          <ac:chgData name="Rhodes Jessica" userId="S::jessica.rhodes@nhft.nhs.uk::fb8fc5d8-47b9-4dac-95d5-f45ebae78233" providerId="AD" clId="Web-{1FD067F0-899D-F738-448F-24586B9ECB4C}" dt="2020-12-14T10:53:08.802" v="7" actId="20577"/>
          <ac:spMkLst>
            <pc:docMk/>
            <pc:sldMk cId="1613121034" sldId="257"/>
            <ac:spMk id="18" creationId="{00000000-0000-0000-0000-000000000000}"/>
          </ac:spMkLst>
        </pc:spChg>
      </pc:sldChg>
      <pc:sldChg chg="delAnim">
        <pc:chgData name="Rhodes Jessica" userId="S::jessica.rhodes@nhft.nhs.uk::fb8fc5d8-47b9-4dac-95d5-f45ebae78233" providerId="AD" clId="Web-{1FD067F0-899D-F738-448F-24586B9ECB4C}" dt="2020-12-14T10:56:15.687" v="30"/>
        <pc:sldMkLst>
          <pc:docMk/>
          <pc:sldMk cId="3123253361" sldId="281"/>
        </pc:sldMkLst>
      </pc:sldChg>
      <pc:sldChg chg="modSp">
        <pc:chgData name="Rhodes Jessica" userId="S::jessica.rhodes@nhft.nhs.uk::fb8fc5d8-47b9-4dac-95d5-f45ebae78233" providerId="AD" clId="Web-{1FD067F0-899D-F738-448F-24586B9ECB4C}" dt="2020-12-14T10:53:34.265" v="12" actId="20577"/>
        <pc:sldMkLst>
          <pc:docMk/>
          <pc:sldMk cId="3755079856" sldId="283"/>
        </pc:sldMkLst>
        <pc:spChg chg="mod">
          <ac:chgData name="Rhodes Jessica" userId="S::jessica.rhodes@nhft.nhs.uk::fb8fc5d8-47b9-4dac-95d5-f45ebae78233" providerId="AD" clId="Web-{1FD067F0-899D-F738-448F-24586B9ECB4C}" dt="2020-12-14T10:53:34.265" v="12" actId="20577"/>
          <ac:spMkLst>
            <pc:docMk/>
            <pc:sldMk cId="3755079856" sldId="283"/>
            <ac:spMk id="20" creationId="{00000000-0000-0000-0000-000000000000}"/>
          </ac:spMkLst>
        </pc:spChg>
      </pc:sldChg>
      <pc:sldChg chg="modSp">
        <pc:chgData name="Rhodes Jessica" userId="S::jessica.rhodes@nhft.nhs.uk::fb8fc5d8-47b9-4dac-95d5-f45ebae78233" providerId="AD" clId="Web-{1FD067F0-899D-F738-448F-24586B9ECB4C}" dt="2020-12-14T10:58:51.759" v="38" actId="20577"/>
        <pc:sldMkLst>
          <pc:docMk/>
          <pc:sldMk cId="346833554" sldId="284"/>
        </pc:sldMkLst>
        <pc:spChg chg="mod">
          <ac:chgData name="Rhodes Jessica" userId="S::jessica.rhodes@nhft.nhs.uk::fb8fc5d8-47b9-4dac-95d5-f45ebae78233" providerId="AD" clId="Web-{1FD067F0-899D-F738-448F-24586B9ECB4C}" dt="2020-12-14T10:58:51.759" v="38" actId="20577"/>
          <ac:spMkLst>
            <pc:docMk/>
            <pc:sldMk cId="346833554" sldId="284"/>
            <ac:spMk id="3" creationId="{00000000-0000-0000-0000-000000000000}"/>
          </ac:spMkLst>
        </pc:spChg>
      </pc:sldChg>
      <pc:sldChg chg="delSp modSp delAnim">
        <pc:chgData name="Rhodes Jessica" userId="S::jessica.rhodes@nhft.nhs.uk::fb8fc5d8-47b9-4dac-95d5-f45ebae78233" providerId="AD" clId="Web-{1FD067F0-899D-F738-448F-24586B9ECB4C}" dt="2020-12-14T10:57:13.067" v="33"/>
        <pc:sldMkLst>
          <pc:docMk/>
          <pc:sldMk cId="1176418589" sldId="285"/>
        </pc:sldMkLst>
        <pc:spChg chg="del mod">
          <ac:chgData name="Rhodes Jessica" userId="S::jessica.rhodes@nhft.nhs.uk::fb8fc5d8-47b9-4dac-95d5-f45ebae78233" providerId="AD" clId="Web-{1FD067F0-899D-F738-448F-24586B9ECB4C}" dt="2020-12-14T10:57:13.067" v="33"/>
          <ac:spMkLst>
            <pc:docMk/>
            <pc:sldMk cId="1176418589" sldId="285"/>
            <ac:spMk id="12" creationId="{00000000-0000-0000-0000-000000000000}"/>
          </ac:spMkLst>
        </pc:spChg>
      </pc:sldChg>
      <pc:sldChg chg="addSp delSp modSp add ord replId delAnim">
        <pc:chgData name="Rhodes Jessica" userId="S::jessica.rhodes@nhft.nhs.uk::fb8fc5d8-47b9-4dac-95d5-f45ebae78233" providerId="AD" clId="Web-{1FD067F0-899D-F738-448F-24586B9ECB4C}" dt="2020-12-14T10:58:28.614" v="34"/>
        <pc:sldMkLst>
          <pc:docMk/>
          <pc:sldMk cId="910651366" sldId="287"/>
        </pc:sldMkLst>
        <pc:spChg chg="del">
          <ac:chgData name="Rhodes Jessica" userId="S::jessica.rhodes@nhft.nhs.uk::fb8fc5d8-47b9-4dac-95d5-f45ebae78233" providerId="AD" clId="Web-{1FD067F0-899D-F738-448F-24586B9ECB4C}" dt="2020-12-14T10:54:54.340" v="21"/>
          <ac:spMkLst>
            <pc:docMk/>
            <pc:sldMk cId="910651366" sldId="287"/>
            <ac:spMk id="5" creationId="{00000000-0000-0000-0000-000000000000}"/>
          </ac:spMkLst>
        </pc:spChg>
        <pc:spChg chg="del">
          <ac:chgData name="Rhodes Jessica" userId="S::jessica.rhodes@nhft.nhs.uk::fb8fc5d8-47b9-4dac-95d5-f45ebae78233" providerId="AD" clId="Web-{1FD067F0-899D-F738-448F-24586B9ECB4C}" dt="2020-12-14T10:54:54.338" v="20"/>
          <ac:spMkLst>
            <pc:docMk/>
            <pc:sldMk cId="910651366" sldId="287"/>
            <ac:spMk id="6" creationId="{00000000-0000-0000-0000-000000000000}"/>
          </ac:spMkLst>
        </pc:spChg>
        <pc:spChg chg="del">
          <ac:chgData name="Rhodes Jessica" userId="S::jessica.rhodes@nhft.nhs.uk::fb8fc5d8-47b9-4dac-95d5-f45ebae78233" providerId="AD" clId="Web-{1FD067F0-899D-F738-448F-24586B9ECB4C}" dt="2020-12-14T10:54:54.336" v="19"/>
          <ac:spMkLst>
            <pc:docMk/>
            <pc:sldMk cId="910651366" sldId="287"/>
            <ac:spMk id="7" creationId="{00000000-0000-0000-0000-000000000000}"/>
          </ac:spMkLst>
        </pc:spChg>
        <pc:spChg chg="del">
          <ac:chgData name="Rhodes Jessica" userId="S::jessica.rhodes@nhft.nhs.uk::fb8fc5d8-47b9-4dac-95d5-f45ebae78233" providerId="AD" clId="Web-{1FD067F0-899D-F738-448F-24586B9ECB4C}" dt="2020-12-14T10:54:54.334" v="18"/>
          <ac:spMkLst>
            <pc:docMk/>
            <pc:sldMk cId="910651366" sldId="287"/>
            <ac:spMk id="8" creationId="{00000000-0000-0000-0000-000000000000}"/>
          </ac:spMkLst>
        </pc:spChg>
        <pc:spChg chg="del">
          <ac:chgData name="Rhodes Jessica" userId="S::jessica.rhodes@nhft.nhs.uk::fb8fc5d8-47b9-4dac-95d5-f45ebae78233" providerId="AD" clId="Web-{1FD067F0-899D-F738-448F-24586B9ECB4C}" dt="2020-12-14T10:54:54.332" v="17"/>
          <ac:spMkLst>
            <pc:docMk/>
            <pc:sldMk cId="910651366" sldId="287"/>
            <ac:spMk id="9" creationId="{00000000-0000-0000-0000-000000000000}"/>
          </ac:spMkLst>
        </pc:spChg>
        <pc:spChg chg="del">
          <ac:chgData name="Rhodes Jessica" userId="S::jessica.rhodes@nhft.nhs.uk::fb8fc5d8-47b9-4dac-95d5-f45ebae78233" providerId="AD" clId="Web-{1FD067F0-899D-F738-448F-24586B9ECB4C}" dt="2020-12-14T10:54:54.329" v="16"/>
          <ac:spMkLst>
            <pc:docMk/>
            <pc:sldMk cId="910651366" sldId="287"/>
            <ac:spMk id="10" creationId="{00000000-0000-0000-0000-000000000000}"/>
          </ac:spMkLst>
        </pc:spChg>
        <pc:spChg chg="add mod">
          <ac:chgData name="Rhodes Jessica" userId="S::jessica.rhodes@nhft.nhs.uk::fb8fc5d8-47b9-4dac-95d5-f45ebae78233" providerId="AD" clId="Web-{1FD067F0-899D-F738-448F-24586B9ECB4C}" dt="2020-12-14T10:55:18.674" v="28" actId="20577"/>
          <ac:spMkLst>
            <pc:docMk/>
            <pc:sldMk cId="910651366" sldId="287"/>
            <ac:spMk id="11" creationId="{06335F40-C81E-404E-BFED-B4BA5732CBE6}"/>
          </ac:spMkLst>
        </pc:spChg>
        <pc:spChg chg="del">
          <ac:chgData name="Rhodes Jessica" userId="S::jessica.rhodes@nhft.nhs.uk::fb8fc5d8-47b9-4dac-95d5-f45ebae78233" providerId="AD" clId="Web-{1FD067F0-899D-F738-448F-24586B9ECB4C}" dt="2020-12-14T10:54:46.735" v="15"/>
          <ac:spMkLst>
            <pc:docMk/>
            <pc:sldMk cId="910651366" sldId="287"/>
            <ac:spMk id="12" creationId="{00000000-0000-0000-0000-000000000000}"/>
          </ac:spMkLst>
        </pc:spChg>
      </pc:sldChg>
    </pc:docChg>
  </pc:docChgLst>
  <pc:docChgLst>
    <pc:chgData name="Rhodes Jessica" userId="S::jessica.rhodes@nhft.nhs.uk::fb8fc5d8-47b9-4dac-95d5-f45ebae78233" providerId="AD" clId="Web-{A67C79AF-6C4E-A8CF-C94F-3395A602DE30}"/>
    <pc:docChg chg="modSld">
      <pc:chgData name="Rhodes Jessica" userId="S::jessica.rhodes@nhft.nhs.uk::fb8fc5d8-47b9-4dac-95d5-f45ebae78233" providerId="AD" clId="Web-{A67C79AF-6C4E-A8CF-C94F-3395A602DE30}" dt="2020-12-17T10:55:26.559" v="32"/>
      <pc:docMkLst>
        <pc:docMk/>
      </pc:docMkLst>
      <pc:sldChg chg="modNotes">
        <pc:chgData name="Rhodes Jessica" userId="S::jessica.rhodes@nhft.nhs.uk::fb8fc5d8-47b9-4dac-95d5-f45ebae78233" providerId="AD" clId="Web-{A67C79AF-6C4E-A8CF-C94F-3395A602DE30}" dt="2020-12-17T10:54:28.073" v="0"/>
        <pc:sldMkLst>
          <pc:docMk/>
          <pc:sldMk cId="1613121034" sldId="257"/>
        </pc:sldMkLst>
      </pc:sldChg>
      <pc:sldChg chg="modNotes">
        <pc:chgData name="Rhodes Jessica" userId="S::jessica.rhodes@nhft.nhs.uk::fb8fc5d8-47b9-4dac-95d5-f45ebae78233" providerId="AD" clId="Web-{A67C79AF-6C4E-A8CF-C94F-3395A602DE30}" dt="2020-12-17T10:55:26.559" v="32"/>
        <pc:sldMkLst>
          <pc:docMk/>
          <pc:sldMk cId="1176418589" sldId="2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58807D-99AB-490F-8F19-A1DC6C8CF9C6}" type="datetimeFigureOut">
              <a:rPr lang="en-GB" smtClean="0"/>
              <a:t>17/12/2020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B91155-BDAC-421C-B2D5-2F474026915C}" type="slidenum">
              <a:rPr lang="en-GB" smtClean="0"/>
              <a:t>‹#›</a:t>
            </a:fld>
            <a:endParaRPr lang="en-GB"/>
          </a:p>
        </p:txBody>
      </p:sp>
    </p:spTree>
    <p:extLst>
      <p:ext uri="{BB962C8B-B14F-4D97-AF65-F5344CB8AC3E}">
        <p14:creationId xmlns:p14="http://schemas.microsoft.com/office/powerpoint/2010/main" val="352462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B91155-BDAC-421C-B2D5-2F474026915C}" type="slidenum">
              <a:rPr lang="en-GB" smtClean="0"/>
              <a:t>1</a:t>
            </a:fld>
            <a:endParaRPr lang="en-GB"/>
          </a:p>
        </p:txBody>
      </p:sp>
    </p:spTree>
    <p:extLst>
      <p:ext uri="{BB962C8B-B14F-4D97-AF65-F5344CB8AC3E}">
        <p14:creationId xmlns:p14="http://schemas.microsoft.com/office/powerpoint/2010/main" val="2297328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Here are some ideas of what you could try if you were in a situation where you could not remember...</a:t>
            </a:r>
            <a:endParaRPr lang="en-US" dirty="0"/>
          </a:p>
          <a:p>
            <a:endParaRPr lang="en-GB" dirty="0"/>
          </a:p>
        </p:txBody>
      </p:sp>
      <p:sp>
        <p:nvSpPr>
          <p:cNvPr id="4" name="Slide Number Placeholder 3"/>
          <p:cNvSpPr>
            <a:spLocks noGrp="1"/>
          </p:cNvSpPr>
          <p:nvPr>
            <p:ph type="sldNum" sz="quarter" idx="10"/>
          </p:nvPr>
        </p:nvSpPr>
        <p:spPr/>
        <p:txBody>
          <a:bodyPr/>
          <a:lstStyle/>
          <a:p>
            <a:fld id="{A9B91155-BDAC-421C-B2D5-2F474026915C}" type="slidenum">
              <a:rPr lang="en-GB" smtClean="0"/>
              <a:t>10</a:t>
            </a:fld>
            <a:endParaRPr lang="en-GB"/>
          </a:p>
        </p:txBody>
      </p:sp>
    </p:spTree>
    <p:extLst>
      <p:ext uri="{BB962C8B-B14F-4D97-AF65-F5344CB8AC3E}">
        <p14:creationId xmlns:p14="http://schemas.microsoft.com/office/powerpoint/2010/main" val="4197129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To</a:t>
            </a:r>
            <a:r>
              <a:rPr lang="en-GB" baseline="0" dirty="0"/>
              <a:t> finish the session, let’s take a moment to relax, using a guided breathing exercise. </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[After exercise] Prompt questions to encourage discussion:</a:t>
            </a:r>
          </a:p>
          <a:p>
            <a:pPr marL="171450" indent="-171450">
              <a:buFont typeface="Arial" panose="020B0604020202020204" pitchFamily="34" charset="0"/>
              <a:buChar char="•"/>
            </a:pPr>
            <a:r>
              <a:rPr lang="en-GB" baseline="0" dirty="0"/>
              <a:t>What did you notice? </a:t>
            </a:r>
          </a:p>
          <a:p>
            <a:pPr marL="171450" indent="-171450">
              <a:buFont typeface="Arial" panose="020B0604020202020204" pitchFamily="34" charset="0"/>
              <a:buChar char="•"/>
            </a:pPr>
            <a:r>
              <a:rPr lang="en-GB" baseline="0" dirty="0"/>
              <a:t>Do you feel different now? </a:t>
            </a:r>
          </a:p>
          <a:p>
            <a:pPr marL="171450" indent="-171450">
              <a:buFont typeface="Arial" panose="020B0604020202020204" pitchFamily="34" charset="0"/>
              <a:buChar char="•"/>
            </a:pPr>
            <a:r>
              <a:rPr lang="en-GB" baseline="0" dirty="0"/>
              <a:t>Was it easy to stay focused or were you distracted? </a:t>
            </a:r>
          </a:p>
          <a:p>
            <a:pPr marL="171450" indent="-171450">
              <a:buFont typeface="Arial" panose="020B0604020202020204" pitchFamily="34" charset="0"/>
              <a:buChar char="•"/>
            </a:pPr>
            <a:r>
              <a:rPr lang="en-GB" baseline="0" dirty="0"/>
              <a:t>Why do you think we did a relaxation exercise today?</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aseline="0" dirty="0"/>
              <a:t>Some people find relaxation techniques are useful when feeling stressed or worried, they are a good way of managing our emotions and preventing ourselves from feeling overwhelmed. Different styles work for different people.</a:t>
            </a:r>
            <a:endParaRPr lang="en-GB" dirty="0"/>
          </a:p>
        </p:txBody>
      </p:sp>
      <p:sp>
        <p:nvSpPr>
          <p:cNvPr id="4" name="Slide Number Placeholder 3"/>
          <p:cNvSpPr>
            <a:spLocks noGrp="1"/>
          </p:cNvSpPr>
          <p:nvPr>
            <p:ph type="sldNum" sz="quarter" idx="10"/>
          </p:nvPr>
        </p:nvSpPr>
        <p:spPr/>
        <p:txBody>
          <a:bodyPr/>
          <a:lstStyle/>
          <a:p>
            <a:fld id="{A9B91155-BDAC-421C-B2D5-2F474026915C}" type="slidenum">
              <a:rPr lang="en-GB" smtClean="0"/>
              <a:t>11</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B91155-BDAC-421C-B2D5-2F474026915C}" type="slidenum">
              <a:rPr lang="en-GB" smtClean="0"/>
              <a:t>12</a:t>
            </a:fld>
            <a:endParaRPr lang="en-GB"/>
          </a:p>
        </p:txBody>
      </p:sp>
    </p:spTree>
    <p:extLst>
      <p:ext uri="{BB962C8B-B14F-4D97-AF65-F5344CB8AC3E}">
        <p14:creationId xmlns:p14="http://schemas.microsoft.com/office/powerpoint/2010/main" val="2297328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b="1" kern="1200" dirty="0">
                <a:solidFill>
                  <a:schemeClr val="tx1"/>
                </a:solidFill>
                <a:effectLst/>
                <a:latin typeface="+mn-lt"/>
                <a:ea typeface="+mn-ea"/>
                <a:cs typeface="+mn-cs"/>
              </a:rPr>
              <a:t>Prompting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What have</a:t>
            </a:r>
            <a:r>
              <a:rPr lang="en-GB" sz="1200" kern="1200" baseline="0" dirty="0">
                <a:solidFill>
                  <a:schemeClr val="tx1"/>
                </a:solidFill>
                <a:effectLst/>
                <a:latin typeface="+mn-lt"/>
                <a:ea typeface="+mn-ea"/>
                <a:cs typeface="+mn-cs"/>
              </a:rPr>
              <a:t> you done since </a:t>
            </a:r>
            <a:r>
              <a:rPr lang="en-GB" sz="1200" kern="1200" dirty="0">
                <a:solidFill>
                  <a:schemeClr val="tx1"/>
                </a:solidFill>
                <a:effectLst/>
                <a:latin typeface="+mn-lt"/>
                <a:ea typeface="+mn-ea"/>
                <a:cs typeface="+mn-cs"/>
              </a:rPr>
              <a:t>the last</a:t>
            </a:r>
            <a:r>
              <a:rPr lang="en-GB" sz="1200" kern="1200" baseline="0" dirty="0">
                <a:solidFill>
                  <a:schemeClr val="tx1"/>
                </a:solidFill>
                <a:effectLst/>
                <a:latin typeface="+mn-lt"/>
                <a:ea typeface="+mn-ea"/>
                <a:cs typeface="+mn-cs"/>
              </a:rPr>
              <a:t> session </a:t>
            </a:r>
            <a:r>
              <a:rPr lang="en-GB" sz="1200" kern="1200" dirty="0">
                <a:solidFill>
                  <a:schemeClr val="tx1"/>
                </a:solidFill>
                <a:effectLst/>
                <a:latin typeface="+mn-lt"/>
                <a:ea typeface="+mn-ea"/>
                <a:cs typeface="+mn-cs"/>
              </a:rPr>
              <a:t>that made you feel good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Did you try to talk to anyone about your memory problems?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How</a:t>
            </a:r>
            <a:r>
              <a:rPr lang="en-GB" sz="1200" kern="1200" baseline="0" dirty="0">
                <a:solidFill>
                  <a:schemeClr val="tx1"/>
                </a:solidFill>
                <a:effectLst/>
                <a:latin typeface="+mn-lt"/>
                <a:ea typeface="+mn-ea"/>
                <a:cs typeface="+mn-cs"/>
              </a:rPr>
              <a:t> did you find that?</a:t>
            </a:r>
          </a:p>
          <a:p>
            <a:pPr marL="171450" lvl="0" indent="-171450">
              <a:buFont typeface="Arial" panose="020B0604020202020204" pitchFamily="34" charset="0"/>
              <a:buChar char="•"/>
            </a:pPr>
            <a:r>
              <a:rPr lang="en-GB" sz="1200" kern="1200" baseline="0" dirty="0">
                <a:solidFill>
                  <a:schemeClr val="tx1"/>
                </a:solidFill>
                <a:effectLst/>
                <a:latin typeface="+mn-lt"/>
                <a:ea typeface="+mn-ea"/>
                <a:cs typeface="+mn-cs"/>
              </a:rPr>
              <a:t>How did other people respond?</a:t>
            </a:r>
          </a:p>
          <a:p>
            <a:pPr marL="171450" lvl="0" indent="-171450">
              <a:buFont typeface="Arial" panose="020B0604020202020204" pitchFamily="34" charset="0"/>
              <a:buChar char="•"/>
            </a:pPr>
            <a:r>
              <a:rPr lang="en-GB" sz="1200" kern="1200" baseline="0" dirty="0">
                <a:solidFill>
                  <a:schemeClr val="tx1"/>
                </a:solidFill>
                <a:effectLst/>
                <a:latin typeface="+mn-lt"/>
                <a:ea typeface="+mn-ea"/>
                <a:cs typeface="+mn-cs"/>
              </a:rPr>
              <a:t>Did you try to avoid talking about your </a:t>
            </a:r>
            <a:r>
              <a:rPr lang="en-GB" sz="1200" kern="1200" baseline="0">
                <a:solidFill>
                  <a:schemeClr val="tx1"/>
                </a:solidFill>
                <a:effectLst/>
                <a:latin typeface="+mn-lt"/>
                <a:ea typeface="+mn-ea"/>
                <a:cs typeface="+mn-cs"/>
              </a:rPr>
              <a:t>memory problems?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9B91155-BDAC-421C-B2D5-2F474026915C}" type="slidenum">
              <a:rPr lang="en-GB" smtClean="0"/>
              <a:t>2</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B91155-BDAC-421C-B2D5-2F474026915C}" type="slidenum">
              <a:rPr lang="en-GB" smtClean="0"/>
              <a:t>3</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Today we will continue talking about various feelings that can be related to having dementia. In particular, we will focus on worry and stress and how they can affect memory. We will then discuss ways to cope with stress and worries.</a:t>
            </a:r>
            <a:endParaRPr lang="en-GB" dirty="0"/>
          </a:p>
        </p:txBody>
      </p:sp>
      <p:sp>
        <p:nvSpPr>
          <p:cNvPr id="4" name="Slide Number Placeholder 3"/>
          <p:cNvSpPr>
            <a:spLocks noGrp="1"/>
          </p:cNvSpPr>
          <p:nvPr>
            <p:ph type="sldNum" sz="quarter" idx="10"/>
          </p:nvPr>
        </p:nvSpPr>
        <p:spPr/>
        <p:txBody>
          <a:bodyPr/>
          <a:lstStyle/>
          <a:p>
            <a:fld id="{A9B91155-BDAC-421C-B2D5-2F474026915C}" type="slidenum">
              <a:rPr lang="en-GB" smtClean="0"/>
              <a:t>4</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Usually, a bit of stress is good for us. It makes us energised and focused. But too much stress is bad, and can be harmful. Our bodies respond to too much stress as if we are in danger or under threat. For example: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Our muscles get tense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Our breathing rate increases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Our heart beats faster</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When this happens, it is hard to concentrate, to think clearly and to remember things.</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Stress and how we react to it can be like a vicious circle</a:t>
            </a:r>
            <a:r>
              <a:rPr lang="en-GB" sz="1200" kern="1200" baseline="0" dirty="0">
                <a:solidFill>
                  <a:schemeClr val="tx1"/>
                </a:solidFill>
                <a:effectLst/>
                <a:latin typeface="+mn-lt"/>
                <a:ea typeface="+mn-ea"/>
                <a:cs typeface="+mn-cs"/>
              </a:rPr>
              <a:t> [go through the example on the slide]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9B91155-BDAC-421C-B2D5-2F474026915C}" type="slidenum">
              <a:rPr lang="en-GB" smtClean="0"/>
              <a:t>5</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kern="1200" dirty="0">
                <a:solidFill>
                  <a:schemeClr val="tx1"/>
                </a:solidFill>
                <a:effectLst/>
                <a:latin typeface="+mn-lt"/>
                <a:ea typeface="+mn-ea"/>
                <a:cs typeface="+mn-cs"/>
              </a:rPr>
              <a:t>As we have discussed before, in order to remember something, we need to concentrate when we hear or read the information. It is then processed in our mind and then stored in our long-term memory (like in a cabinet). But if we are under a lot of stress, it is much more difficult to concentrate, process the information and then store it. So learning to cope with stress and negative feelings will help us focus and remember things better</a:t>
            </a:r>
            <a:endParaRPr lang="en-GB" dirty="0"/>
          </a:p>
        </p:txBody>
      </p:sp>
      <p:sp>
        <p:nvSpPr>
          <p:cNvPr id="4" name="Slide Number Placeholder 3"/>
          <p:cNvSpPr>
            <a:spLocks noGrp="1"/>
          </p:cNvSpPr>
          <p:nvPr>
            <p:ph type="sldNum" sz="quarter" idx="10"/>
          </p:nvPr>
        </p:nvSpPr>
        <p:spPr/>
        <p:txBody>
          <a:bodyPr/>
          <a:lstStyle/>
          <a:p>
            <a:fld id="{A9B91155-BDAC-421C-B2D5-2F474026915C}" type="slidenum">
              <a:rPr lang="en-GB" smtClean="0"/>
              <a:t>6</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Now we know that stress doesn’t help us remember things or feel good in general. There are a number of things we can do to cope with stress or worry, some of which are more helpful than others. But before we even cope with stress, we need to first notice that we feel anxious or worried. Then it’s useful to identify what we are stressed about.  Let’s now talk a little about what makes us feel worried, what we do when stressed and how we can cope</a:t>
            </a:r>
            <a:endParaRPr lang="en-GB" dirty="0"/>
          </a:p>
        </p:txBody>
      </p:sp>
      <p:sp>
        <p:nvSpPr>
          <p:cNvPr id="4" name="Slide Number Placeholder 3"/>
          <p:cNvSpPr>
            <a:spLocks noGrp="1"/>
          </p:cNvSpPr>
          <p:nvPr>
            <p:ph type="sldNum" sz="quarter" idx="10"/>
          </p:nvPr>
        </p:nvSpPr>
        <p:spPr/>
        <p:txBody>
          <a:bodyPr/>
          <a:lstStyle/>
          <a:p>
            <a:fld id="{A9B91155-BDAC-421C-B2D5-2F474026915C}" type="slidenum">
              <a:rPr lang="en-GB" smtClean="0"/>
              <a:t>7</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Now we know that stress doesn’t help us remember things or feel good in general. There are a number of things we can do to cope with stress or worry, some of which are more helpful than others. But before we even cope with stress, we need to first notice that we feel anxious or worried. Then it’s useful to identify what we are stressed about.  Let’s now talk a little about what makes us feel worried, what we do when stressed and how we can cope</a:t>
            </a:r>
            <a:endParaRPr lang="en-GB" dirty="0"/>
          </a:p>
        </p:txBody>
      </p:sp>
      <p:sp>
        <p:nvSpPr>
          <p:cNvPr id="4" name="Slide Number Placeholder 3"/>
          <p:cNvSpPr>
            <a:spLocks noGrp="1"/>
          </p:cNvSpPr>
          <p:nvPr>
            <p:ph type="sldNum" sz="quarter" idx="10"/>
          </p:nvPr>
        </p:nvSpPr>
        <p:spPr/>
        <p:txBody>
          <a:bodyPr/>
          <a:lstStyle/>
          <a:p>
            <a:fld id="{A9B91155-BDAC-421C-B2D5-2F474026915C}" type="slidenum">
              <a:rPr lang="en-GB" smtClean="0"/>
              <a:t>8</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If you can’t remember something and feel anxious, try to tell yourself it doesn’t matter and it will probably come back later. </a:t>
            </a:r>
          </a:p>
          <a:p>
            <a:endParaRPr lang="en-GB" dirty="0"/>
          </a:p>
        </p:txBody>
      </p:sp>
      <p:sp>
        <p:nvSpPr>
          <p:cNvPr id="4" name="Slide Number Placeholder 3"/>
          <p:cNvSpPr>
            <a:spLocks noGrp="1"/>
          </p:cNvSpPr>
          <p:nvPr>
            <p:ph type="sldNum" sz="quarter" idx="10"/>
          </p:nvPr>
        </p:nvSpPr>
        <p:spPr/>
        <p:txBody>
          <a:bodyPr/>
          <a:lstStyle/>
          <a:p>
            <a:fld id="{A9B91155-BDAC-421C-B2D5-2F474026915C}" type="slidenum">
              <a:rPr lang="en-GB" smtClean="0"/>
              <a:t>9</a:t>
            </a:fld>
            <a:endParaRPr lang="en-GB"/>
          </a:p>
        </p:txBody>
      </p:sp>
    </p:spTree>
    <p:extLst>
      <p:ext uri="{BB962C8B-B14F-4D97-AF65-F5344CB8AC3E}">
        <p14:creationId xmlns:p14="http://schemas.microsoft.com/office/powerpoint/2010/main" val="3923241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E397BA3-1BD9-4E43-9384-334679920EF7}"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3922851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397BA3-1BD9-4E43-9384-334679920EF7}"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3428736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397BA3-1BD9-4E43-9384-334679920EF7}"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3377947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397BA3-1BD9-4E43-9384-334679920EF7}"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180824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397BA3-1BD9-4E43-9384-334679920EF7}"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4200032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E397BA3-1BD9-4E43-9384-334679920EF7}" type="datetimeFigureOut">
              <a:rPr lang="en-GB" smtClean="0"/>
              <a:t>17/12/2020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1018426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E397BA3-1BD9-4E43-9384-334679920EF7}" type="datetimeFigureOut">
              <a:rPr lang="en-GB" smtClean="0"/>
              <a:t>17/12/2020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2264567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E397BA3-1BD9-4E43-9384-334679920EF7}" type="datetimeFigureOut">
              <a:rPr lang="en-GB" smtClean="0"/>
              <a:t>17/12/2020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295906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97BA3-1BD9-4E43-9384-334679920EF7}" type="datetimeFigureOut">
              <a:rPr lang="en-GB" smtClean="0"/>
              <a:t>17/12/2020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1205451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397BA3-1BD9-4E43-9384-334679920EF7}" type="datetimeFigureOut">
              <a:rPr lang="en-GB" smtClean="0"/>
              <a:t>17/12/2020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3815866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397BA3-1BD9-4E43-9384-334679920EF7}" type="datetimeFigureOut">
              <a:rPr lang="en-GB" smtClean="0"/>
              <a:t>17/12/2020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2925507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97BA3-1BD9-4E43-9384-334679920EF7}" type="datetimeFigureOut">
              <a:rPr lang="en-GB" smtClean="0"/>
              <a:t>17/12/2020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AAC9CD-750A-4F1A-9015-DFCECFD20CD4}" type="slidenum">
              <a:rPr lang="en-GB" smtClean="0"/>
              <a:t>‹#›</a:t>
            </a:fld>
            <a:endParaRPr lang="en-GB"/>
          </a:p>
        </p:txBody>
      </p:sp>
    </p:spTree>
    <p:extLst>
      <p:ext uri="{BB962C8B-B14F-4D97-AF65-F5344CB8AC3E}">
        <p14:creationId xmlns:p14="http://schemas.microsoft.com/office/powerpoint/2010/main" val="23652891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5157192"/>
            <a:ext cx="9144000" cy="1700808"/>
          </a:xfrm>
          <a:prstGeom prst="rect">
            <a:avLst/>
          </a:prstGeom>
          <a:solidFill>
            <a:srgbClr val="12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p:cNvGrpSpPr/>
          <p:nvPr/>
        </p:nvGrpSpPr>
        <p:grpSpPr>
          <a:xfrm>
            <a:off x="4788689" y="2767291"/>
            <a:ext cx="4116606" cy="3523998"/>
            <a:chOff x="4788689" y="2767291"/>
            <a:chExt cx="4116606" cy="3523998"/>
          </a:xfrm>
        </p:grpSpPr>
        <p:pic>
          <p:nvPicPr>
            <p:cNvPr id="15" name="Picture 2" descr="Blank Post It Note (PNG Transparent) | OnlyGFX.com"/>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49310" b="94321" l="5650" r="54250">
                          <a14:foregroundMark x1="20800" y1="53609" x2="17950" y2="52442"/>
                        </a14:backgroundRemoval>
                      </a14:imgEffect>
                    </a14:imgLayer>
                  </a14:imgProps>
                </a:ext>
                <a:ext uri="{28A0092B-C50C-407E-A947-70E740481C1C}">
                  <a14:useLocalDpi xmlns:a14="http://schemas.microsoft.com/office/drawing/2010/main" val="0"/>
                </a:ext>
              </a:extLst>
            </a:blip>
            <a:srcRect l="4303" t="47983" r="45298" b="4798"/>
            <a:stretch/>
          </p:blipFill>
          <p:spPr bwMode="auto">
            <a:xfrm rot="354262">
              <a:off x="4788689" y="2767291"/>
              <a:ext cx="4116606" cy="352399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rot="1398111">
              <a:off x="5660969" y="3881606"/>
              <a:ext cx="3059856" cy="1507430"/>
              <a:chOff x="-3568811" y="4870736"/>
              <a:chExt cx="2769171" cy="1419748"/>
            </a:xfrm>
          </p:grpSpPr>
          <p:sp>
            <p:nvSpPr>
              <p:cNvPr id="8" name="Subtitle 2"/>
              <p:cNvSpPr txBox="1">
                <a:spLocks/>
              </p:cNvSpPr>
              <p:nvPr/>
            </p:nvSpPr>
            <p:spPr>
              <a:xfrm rot="20017845">
                <a:off x="-3568811" y="4870736"/>
                <a:ext cx="2407609" cy="541204"/>
              </a:xfrm>
              <a:prstGeom prst="rect">
                <a:avLst/>
              </a:prstGeom>
            </p:spPr>
            <p:txBody>
              <a:bodyPr vert="horz" lIns="91440" tIns="45720" rIns="91440" bIns="45720" rtlCol="0">
                <a:no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lgn="ctr">
                  <a:buNone/>
                </a:pPr>
                <a:r>
                  <a:rPr lang="en-GB" b="1" dirty="0">
                    <a:solidFill>
                      <a:schemeClr val="tx1"/>
                    </a:solidFill>
                  </a:rPr>
                  <a:t>Session 4 –</a:t>
                </a:r>
              </a:p>
            </p:txBody>
          </p:sp>
          <p:sp>
            <p:nvSpPr>
              <p:cNvPr id="9" name="Subtitle 2"/>
              <p:cNvSpPr txBox="1">
                <a:spLocks/>
              </p:cNvSpPr>
              <p:nvPr/>
            </p:nvSpPr>
            <p:spPr>
              <a:xfrm rot="20030615">
                <a:off x="-3263136" y="5467909"/>
                <a:ext cx="2463496" cy="822575"/>
              </a:xfrm>
              <a:prstGeom prst="rect">
                <a:avLst/>
              </a:prstGeom>
            </p:spPr>
            <p:txBody>
              <a:bodyPr vert="horz" lIns="91440" tIns="45720" rIns="91440" bIns="45720" rtlCol="0">
                <a:noAutofit/>
              </a:bodyPr>
              <a:lstStyle>
                <a:lvl1pPr marL="0" indent="0" algn="ctr" defTabSz="457200" rtl="0" eaLnBrk="1" latinLnBrk="0" hangingPunct="1">
                  <a:spcBef>
                    <a:spcPct val="20000"/>
                  </a:spcBef>
                  <a:buClr>
                    <a:schemeClr val="accent1"/>
                  </a:buClr>
                  <a:buSzPct val="95000"/>
                  <a:buFont typeface="Rage Italic" pitchFamily="66" charset="0"/>
                  <a:buNone/>
                  <a:defRPr sz="1800" kern="1200">
                    <a:solidFill>
                      <a:srgbClr val="000100"/>
                    </a:solidFill>
                    <a:latin typeface="+mn-lt"/>
                    <a:ea typeface="+mn-ea"/>
                    <a:cs typeface="+mn-cs"/>
                  </a:defRPr>
                </a:lvl1pPr>
                <a:lvl2pPr marL="457200" indent="0" algn="ctr" defTabSz="457200" rtl="0" eaLnBrk="1" latinLnBrk="0" hangingPunct="1">
                  <a:spcBef>
                    <a:spcPct val="20000"/>
                  </a:spcBef>
                  <a:buClr>
                    <a:schemeClr val="accent1"/>
                  </a:buClr>
                  <a:buSzPct val="95000"/>
                  <a:buFont typeface="Rage Italic" pitchFamily="66" charset="0"/>
                  <a:buNone/>
                  <a:defRPr sz="22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1"/>
                  </a:buClr>
                  <a:buSzPct val="95000"/>
                  <a:buFont typeface="Rage Italic" pitchFamily="66" charset="0"/>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accent1"/>
                  </a:buClr>
                  <a:buSzPct val="95000"/>
                  <a:buFont typeface="Rage Italic" pitchFamily="66" charset="0"/>
                  <a:buNone/>
                  <a:defRPr sz="16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1"/>
                  </a:buClr>
                  <a:buSzPct val="95000"/>
                  <a:buFont typeface="Rage Italic" pitchFamily="66" charset="0"/>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6pPr>
                <a:lvl7pPr marL="27432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7pPr>
                <a:lvl8pPr marL="32004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8pPr>
                <a:lvl9pPr marL="36576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9pPr>
              </a:lstStyle>
              <a:p>
                <a:r>
                  <a:rPr lang="en-GB" sz="2400" dirty="0"/>
                  <a:t>Worry, stress and memory</a:t>
                </a:r>
              </a:p>
            </p:txBody>
          </p:sp>
        </p:grpSp>
      </p:grpSp>
      <p:sp>
        <p:nvSpPr>
          <p:cNvPr id="12" name="Title 1"/>
          <p:cNvSpPr txBox="1">
            <a:spLocks/>
          </p:cNvSpPr>
          <p:nvPr/>
        </p:nvSpPr>
        <p:spPr>
          <a:xfrm>
            <a:off x="467544" y="588030"/>
            <a:ext cx="4321085" cy="38490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7200" b="1" dirty="0"/>
              <a:t>Living Well with Dementia</a:t>
            </a:r>
          </a:p>
        </p:txBody>
      </p:sp>
      <p:sp>
        <p:nvSpPr>
          <p:cNvPr id="18" name="TextBox 17"/>
          <p:cNvSpPr txBox="1"/>
          <p:nvPr/>
        </p:nvSpPr>
        <p:spPr>
          <a:xfrm>
            <a:off x="196347" y="5517232"/>
            <a:ext cx="4537246" cy="1031051"/>
          </a:xfrm>
          <a:prstGeom prst="rect">
            <a:avLst/>
          </a:prstGeom>
          <a:noFill/>
        </p:spPr>
        <p:txBody>
          <a:bodyPr wrap="square" lIns="91440" tIns="45720" rIns="91440" bIns="45720" rtlCol="0" anchor="t">
            <a:spAutoFit/>
          </a:bodyPr>
          <a:lstStyle/>
          <a:p>
            <a:r>
              <a:rPr lang="en-GB" sz="2000" b="1" dirty="0">
                <a:solidFill>
                  <a:schemeClr val="bg1"/>
                </a:solidFill>
              </a:rPr>
              <a:t>Facilitated by: </a:t>
            </a:r>
          </a:p>
          <a:p>
            <a:endParaRPr lang="en-GB" sz="500" b="1" dirty="0">
              <a:solidFill>
                <a:schemeClr val="bg1"/>
              </a:solidFill>
            </a:endParaRPr>
          </a:p>
          <a:p>
            <a:pPr marL="285750" indent="-285750">
              <a:buFont typeface="Arial" panose="020B0604020202020204" pitchFamily="34" charset="0"/>
              <a:buChar char="•"/>
            </a:pPr>
            <a:r>
              <a:rPr lang="en-GB" b="1" dirty="0">
                <a:solidFill>
                  <a:schemeClr val="bg1"/>
                </a:solidFill>
              </a:rPr>
              <a:t>Jessica Rhodes (Assistant Psychologist)</a:t>
            </a:r>
          </a:p>
          <a:p>
            <a:pPr marL="285750" indent="-285750">
              <a:buFont typeface="Arial" panose="020B0604020202020204" pitchFamily="34" charset="0"/>
              <a:buChar char="•"/>
            </a:pPr>
            <a:r>
              <a:rPr lang="en-GB" b="1" dirty="0">
                <a:solidFill>
                  <a:schemeClr val="bg1"/>
                </a:solidFill>
                <a:ea typeface="+mn-lt"/>
                <a:cs typeface="+mn-lt"/>
              </a:rPr>
              <a:t>Judith Davison (Occupational Therapist) </a:t>
            </a:r>
            <a:endParaRPr lang="en-GB" b="1" dirty="0">
              <a:solidFill>
                <a:schemeClr val="bg1"/>
              </a:solidFill>
              <a:cs typeface="Calibri"/>
            </a:endParaRPr>
          </a:p>
        </p:txBody>
      </p:sp>
    </p:spTree>
    <p:extLst>
      <p:ext uri="{BB962C8B-B14F-4D97-AF65-F5344CB8AC3E}">
        <p14:creationId xmlns:p14="http://schemas.microsoft.com/office/powerpoint/2010/main" val="1613121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if I Can’t Remember?</a:t>
            </a:r>
          </a:p>
        </p:txBody>
      </p:sp>
      <p:sp>
        <p:nvSpPr>
          <p:cNvPr id="5" name="Rectangle 4"/>
          <p:cNvSpPr/>
          <p:nvPr/>
        </p:nvSpPr>
        <p:spPr>
          <a:xfrm>
            <a:off x="4752456" y="1655016"/>
            <a:ext cx="3924000" cy="1260000"/>
          </a:xfrm>
          <a:prstGeom prst="rect">
            <a:avLst/>
          </a:prstGeom>
          <a:solidFill>
            <a:srgbClr val="12C8C8"/>
          </a:solidFill>
          <a:ln>
            <a:solidFill>
              <a:srgbClr val="12C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Focus on what’s happening around you</a:t>
            </a:r>
          </a:p>
        </p:txBody>
      </p:sp>
      <p:sp>
        <p:nvSpPr>
          <p:cNvPr id="6" name="Rectangle 5"/>
          <p:cNvSpPr/>
          <p:nvPr/>
        </p:nvSpPr>
        <p:spPr>
          <a:xfrm>
            <a:off x="4741760" y="3305288"/>
            <a:ext cx="3924000" cy="1260000"/>
          </a:xfrm>
          <a:prstGeom prst="rect">
            <a:avLst/>
          </a:prstGeom>
          <a:solidFill>
            <a:srgbClr val="12C8C8"/>
          </a:solidFill>
          <a:ln>
            <a:solidFill>
              <a:srgbClr val="12C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Watch birds</a:t>
            </a:r>
          </a:p>
        </p:txBody>
      </p:sp>
      <p:sp>
        <p:nvSpPr>
          <p:cNvPr id="7" name="Rectangle 6"/>
          <p:cNvSpPr/>
          <p:nvPr/>
        </p:nvSpPr>
        <p:spPr>
          <a:xfrm>
            <a:off x="4741760" y="5013176"/>
            <a:ext cx="3924000" cy="1260000"/>
          </a:xfrm>
          <a:prstGeom prst="rect">
            <a:avLst/>
          </a:prstGeom>
          <a:solidFill>
            <a:srgbClr val="12C8C8"/>
          </a:solidFill>
          <a:ln>
            <a:solidFill>
              <a:srgbClr val="12C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Visualise a relaxing place</a:t>
            </a:r>
          </a:p>
        </p:txBody>
      </p:sp>
      <p:sp>
        <p:nvSpPr>
          <p:cNvPr id="8" name="Rectangle 7"/>
          <p:cNvSpPr/>
          <p:nvPr/>
        </p:nvSpPr>
        <p:spPr>
          <a:xfrm>
            <a:off x="467936" y="5013176"/>
            <a:ext cx="3924000" cy="1260000"/>
          </a:xfrm>
          <a:prstGeom prst="rect">
            <a:avLst/>
          </a:prstGeom>
          <a:solidFill>
            <a:srgbClr val="12C8C8"/>
          </a:solidFill>
          <a:ln>
            <a:solidFill>
              <a:srgbClr val="12C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Think of a nostalgic memory</a:t>
            </a:r>
          </a:p>
        </p:txBody>
      </p:sp>
      <p:sp>
        <p:nvSpPr>
          <p:cNvPr id="9" name="Rectangle 8"/>
          <p:cNvSpPr/>
          <p:nvPr/>
        </p:nvSpPr>
        <p:spPr>
          <a:xfrm>
            <a:off x="454224" y="1655016"/>
            <a:ext cx="3924000" cy="1224000"/>
          </a:xfrm>
          <a:prstGeom prst="rect">
            <a:avLst/>
          </a:prstGeom>
          <a:solidFill>
            <a:srgbClr val="12C8C8"/>
          </a:solidFill>
          <a:ln>
            <a:solidFill>
              <a:srgbClr val="12C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Talk things through with someone</a:t>
            </a:r>
          </a:p>
        </p:txBody>
      </p:sp>
      <p:sp>
        <p:nvSpPr>
          <p:cNvPr id="10" name="Rectangle 9"/>
          <p:cNvSpPr/>
          <p:nvPr/>
        </p:nvSpPr>
        <p:spPr>
          <a:xfrm>
            <a:off x="454224" y="3305288"/>
            <a:ext cx="3924000" cy="1260000"/>
          </a:xfrm>
          <a:prstGeom prst="rect">
            <a:avLst/>
          </a:prstGeom>
          <a:solidFill>
            <a:srgbClr val="12C8C8"/>
          </a:solidFill>
          <a:ln>
            <a:solidFill>
              <a:srgbClr val="12C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Listen to music</a:t>
            </a:r>
          </a:p>
        </p:txBody>
      </p:sp>
    </p:spTree>
    <p:extLst>
      <p:ext uri="{BB962C8B-B14F-4D97-AF65-F5344CB8AC3E}">
        <p14:creationId xmlns:p14="http://schemas.microsoft.com/office/powerpoint/2010/main" val="117641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dirty="0">
                <a:solidFill>
                  <a:schemeClr val="tx1"/>
                </a:solidFill>
              </a:rPr>
              <a:t>Relaxation Activity</a:t>
            </a:r>
          </a:p>
        </p:txBody>
      </p:sp>
      <p:sp>
        <p:nvSpPr>
          <p:cNvPr id="3" name="Content Placeholder 2"/>
          <p:cNvSpPr>
            <a:spLocks noGrp="1"/>
          </p:cNvSpPr>
          <p:nvPr>
            <p:ph idx="1"/>
          </p:nvPr>
        </p:nvSpPr>
        <p:spPr>
          <a:xfrm>
            <a:off x="4644008" y="1600200"/>
            <a:ext cx="3960440" cy="4525963"/>
          </a:xfrm>
          <a:solidFill>
            <a:srgbClr val="F8E13A"/>
          </a:solidFill>
          <a:ln>
            <a:noFill/>
          </a:ln>
        </p:spPr>
        <p:txBody>
          <a:bodyPr anchor="ctr">
            <a:noAutofit/>
          </a:bodyPr>
          <a:lstStyle/>
          <a:p>
            <a:pPr marL="0" indent="0" algn="ctr">
              <a:lnSpc>
                <a:spcPct val="110000"/>
              </a:lnSpc>
              <a:buNone/>
            </a:pPr>
            <a:r>
              <a:rPr lang="en-GB" dirty="0"/>
              <a:t>To finish the session, let’s take a moment to relax...</a:t>
            </a:r>
            <a:endParaRPr lang="en-GB" dirty="0">
              <a:cs typeface="Calibri"/>
            </a:endParaRPr>
          </a:p>
        </p:txBody>
      </p:sp>
      <p:pic>
        <p:nvPicPr>
          <p:cNvPr id="6" name="Picture 2" descr="Tropical Beach Scene – style with a canvas print – Photowall"/>
          <p:cNvPicPr>
            <a:picLocks noChangeAspect="1" noChangeArrowheads="1"/>
          </p:cNvPicPr>
          <p:nvPr/>
        </p:nvPicPr>
        <p:blipFill rotWithShape="1">
          <a:blip r:embed="rId3">
            <a:extLst>
              <a:ext uri="{28A0092B-C50C-407E-A947-70E740481C1C}">
                <a14:useLocalDpi xmlns:a14="http://schemas.microsoft.com/office/drawing/2010/main" val="0"/>
              </a:ext>
            </a:extLst>
          </a:blip>
          <a:srcRect l="22811"/>
          <a:stretch/>
        </p:blipFill>
        <p:spPr bwMode="auto">
          <a:xfrm>
            <a:off x="467544" y="1600606"/>
            <a:ext cx="3960440" cy="453740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33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5157192"/>
            <a:ext cx="9144000" cy="1700808"/>
          </a:xfrm>
          <a:prstGeom prst="rect">
            <a:avLst/>
          </a:prstGeom>
          <a:solidFill>
            <a:srgbClr val="12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7" descr="https://media.istockphoto.com/vectors/people-discussing-with-speech-bubbles-vector-id469298184?k=6&amp;m=469298184&amp;s=612x612&amp;w=0&amp;h=0SxlTtUNgHZ_TA7Al1AJLnF9h4RnqDpiINQt786Yx8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296806"/>
            <a:ext cx="7560840" cy="386038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457200" y="188640"/>
            <a:ext cx="8229600" cy="1143000"/>
          </a:xfrm>
        </p:spPr>
        <p:txBody>
          <a:bodyPr/>
          <a:lstStyle/>
          <a:p>
            <a:r>
              <a:rPr lang="en-GB" b="1" dirty="0">
                <a:solidFill>
                  <a:schemeClr val="tx1"/>
                </a:solidFill>
              </a:rPr>
              <a:t>Summary</a:t>
            </a:r>
          </a:p>
        </p:txBody>
      </p:sp>
      <p:sp>
        <p:nvSpPr>
          <p:cNvPr id="4" name="TextBox 3"/>
          <p:cNvSpPr txBox="1"/>
          <p:nvPr/>
        </p:nvSpPr>
        <p:spPr>
          <a:xfrm>
            <a:off x="971600" y="5691728"/>
            <a:ext cx="7200800" cy="584775"/>
          </a:xfrm>
          <a:prstGeom prst="rect">
            <a:avLst/>
          </a:prstGeom>
          <a:noFill/>
        </p:spPr>
        <p:txBody>
          <a:bodyPr wrap="square" rtlCol="0">
            <a:spAutoFit/>
          </a:bodyPr>
          <a:lstStyle/>
          <a:p>
            <a:pPr algn="ctr"/>
            <a:r>
              <a:rPr lang="en-GB" sz="3200" b="1" dirty="0">
                <a:solidFill>
                  <a:schemeClr val="bg1"/>
                </a:solidFill>
              </a:rPr>
              <a:t>What did you like about the session?</a:t>
            </a:r>
          </a:p>
        </p:txBody>
      </p:sp>
      <p:sp>
        <p:nvSpPr>
          <p:cNvPr id="14" name="TextBox 13"/>
          <p:cNvSpPr txBox="1"/>
          <p:nvPr/>
        </p:nvSpPr>
        <p:spPr>
          <a:xfrm>
            <a:off x="149032" y="5694065"/>
            <a:ext cx="8856984" cy="584775"/>
          </a:xfrm>
          <a:prstGeom prst="rect">
            <a:avLst/>
          </a:prstGeom>
          <a:noFill/>
        </p:spPr>
        <p:txBody>
          <a:bodyPr wrap="square" rtlCol="0">
            <a:spAutoFit/>
          </a:bodyPr>
          <a:lstStyle/>
          <a:p>
            <a:pPr algn="ctr"/>
            <a:r>
              <a:rPr lang="en-GB" sz="3200" b="1" dirty="0">
                <a:solidFill>
                  <a:schemeClr val="bg1"/>
                </a:solidFill>
              </a:rPr>
              <a:t>Was there anything you disliked about the session?</a:t>
            </a:r>
          </a:p>
        </p:txBody>
      </p:sp>
    </p:spTree>
    <p:extLst>
      <p:ext uri="{BB962C8B-B14F-4D97-AF65-F5344CB8AC3E}">
        <p14:creationId xmlns:p14="http://schemas.microsoft.com/office/powerpoint/2010/main" val="50182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4" grpId="0"/>
      <p:bldP spid="14"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dirty="0">
                <a:solidFill>
                  <a:schemeClr val="tx1"/>
                </a:solidFill>
              </a:rPr>
              <a:t>Ice Breaker</a:t>
            </a:r>
          </a:p>
        </p:txBody>
      </p:sp>
      <p:sp>
        <p:nvSpPr>
          <p:cNvPr id="3" name="Content Placeholder 2"/>
          <p:cNvSpPr>
            <a:spLocks noGrp="1"/>
          </p:cNvSpPr>
          <p:nvPr>
            <p:ph idx="1"/>
          </p:nvPr>
        </p:nvSpPr>
        <p:spPr>
          <a:xfrm>
            <a:off x="457200" y="1600200"/>
            <a:ext cx="4114800" cy="4525963"/>
          </a:xfrm>
          <a:solidFill>
            <a:srgbClr val="F8E13A"/>
          </a:solidFill>
          <a:ln>
            <a:noFill/>
          </a:ln>
        </p:spPr>
        <p:txBody>
          <a:bodyPr anchor="ctr"/>
          <a:lstStyle/>
          <a:p>
            <a:pPr marL="0" indent="0" algn="ctr">
              <a:buNone/>
            </a:pPr>
            <a:r>
              <a:rPr lang="en-GB" sz="3600" b="1" dirty="0"/>
              <a:t>Welcome back!</a:t>
            </a:r>
          </a:p>
          <a:p>
            <a:pPr marL="0" indent="0" algn="ctr">
              <a:buNone/>
            </a:pPr>
            <a:endParaRPr lang="en-GB" sz="2400" dirty="0"/>
          </a:p>
          <a:p>
            <a:pPr algn="ctr"/>
            <a:r>
              <a:rPr lang="en-GB" dirty="0"/>
              <a:t>How was your week?</a:t>
            </a:r>
          </a:p>
          <a:p>
            <a:pPr marL="0" indent="0" algn="ctr">
              <a:buNone/>
            </a:pPr>
            <a:endParaRPr lang="en-GB" sz="1400" dirty="0"/>
          </a:p>
          <a:p>
            <a:r>
              <a:rPr lang="en-GB" dirty="0"/>
              <a:t>Did you try to talk to anyone about your memory problems?</a:t>
            </a:r>
          </a:p>
        </p:txBody>
      </p:sp>
      <p:sp>
        <p:nvSpPr>
          <p:cNvPr id="8" name="Rectangle 7"/>
          <p:cNvSpPr/>
          <p:nvPr/>
        </p:nvSpPr>
        <p:spPr>
          <a:xfrm>
            <a:off x="8172400" y="3933056"/>
            <a:ext cx="57606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descr="Multi-ethnic men talking | NCO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85" r="9160"/>
          <a:stretch/>
        </p:blipFill>
        <p:spPr bwMode="auto">
          <a:xfrm>
            <a:off x="4788024" y="1599525"/>
            <a:ext cx="3888430" cy="4493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226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pPr algn="l"/>
            <a:r>
              <a:rPr lang="en-GB" b="1" dirty="0">
                <a:solidFill>
                  <a:schemeClr val="tx1"/>
                </a:solidFill>
              </a:rPr>
              <a:t>Last Week</a:t>
            </a:r>
          </a:p>
        </p:txBody>
      </p:sp>
      <p:sp>
        <p:nvSpPr>
          <p:cNvPr id="6" name="Content Placeholder 2"/>
          <p:cNvSpPr txBox="1">
            <a:spLocks/>
          </p:cNvSpPr>
          <p:nvPr/>
        </p:nvSpPr>
        <p:spPr>
          <a:xfrm>
            <a:off x="467544" y="1700808"/>
            <a:ext cx="6984776" cy="4434619"/>
          </a:xfrm>
          <a:prstGeom prst="rect">
            <a:avLst/>
          </a:prstGeom>
          <a:solidFill>
            <a:schemeClr val="bg1"/>
          </a:solidFill>
          <a:ln w="38100">
            <a:noFill/>
          </a:ln>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b="1" dirty="0">
                <a:solidFill>
                  <a:srgbClr val="12C8C8"/>
                </a:solidFill>
              </a:rPr>
              <a:t>What did we discuss?</a:t>
            </a:r>
          </a:p>
          <a:p>
            <a:pPr marL="0" indent="0">
              <a:buNone/>
            </a:pPr>
            <a:endParaRPr lang="en-GB" sz="1400" b="1" dirty="0"/>
          </a:p>
          <a:p>
            <a:r>
              <a:rPr lang="en-GB" dirty="0"/>
              <a:t>Finding a way through feelings</a:t>
            </a:r>
          </a:p>
          <a:p>
            <a:pPr marL="0" indent="0">
              <a:buNone/>
            </a:pPr>
            <a:endParaRPr lang="en-GB" sz="1400" dirty="0"/>
          </a:p>
          <a:p>
            <a:r>
              <a:rPr lang="en-GB" dirty="0"/>
              <a:t>How experiencing memory problems might make us feel</a:t>
            </a:r>
          </a:p>
          <a:p>
            <a:pPr marL="0" indent="0">
              <a:buNone/>
            </a:pPr>
            <a:endParaRPr lang="en-GB" sz="1400" dirty="0"/>
          </a:p>
          <a:p>
            <a:r>
              <a:rPr lang="en-GB" dirty="0"/>
              <a:t>The advantages and disadvantages of talking about our feelings</a:t>
            </a:r>
          </a:p>
          <a:p>
            <a:pPr marL="0" indent="0">
              <a:buNone/>
            </a:pPr>
            <a:endParaRPr lang="en-GB" b="1" dirty="0"/>
          </a:p>
          <a:p>
            <a:endParaRPr lang="en-GB" b="1" dirty="0"/>
          </a:p>
          <a:p>
            <a:pPr marL="742950" indent="-742950" algn="ctr">
              <a:buFont typeface="Arial" panose="020B0604020202020204" pitchFamily="34" charset="0"/>
              <a:buAutoNum type="arabicParenR"/>
            </a:pPr>
            <a:endParaRPr lang="en-GB" sz="3600" dirty="0"/>
          </a:p>
        </p:txBody>
      </p:sp>
      <p:sp>
        <p:nvSpPr>
          <p:cNvPr id="11" name="Rectangle 10"/>
          <p:cNvSpPr/>
          <p:nvPr/>
        </p:nvSpPr>
        <p:spPr>
          <a:xfrm>
            <a:off x="7371134" y="0"/>
            <a:ext cx="1772866" cy="6858000"/>
          </a:xfrm>
          <a:prstGeom prst="rect">
            <a:avLst/>
          </a:prstGeom>
          <a:solidFill>
            <a:srgbClr val="12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utoShape 2" descr="2019 Recap - DMR Collation – highly commended medical record collation &amp;  analy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2019 Recap - DMR Collation – highly commended medical record collation &amp;  analy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2246" y="413172"/>
            <a:ext cx="2619375"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4701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pPr algn="l"/>
            <a:r>
              <a:rPr lang="en-GB" b="1" dirty="0">
                <a:solidFill>
                  <a:schemeClr val="tx1"/>
                </a:solidFill>
              </a:rPr>
              <a:t>This Week</a:t>
            </a:r>
          </a:p>
        </p:txBody>
      </p:sp>
      <p:sp>
        <p:nvSpPr>
          <p:cNvPr id="6" name="Content Placeholder 2"/>
          <p:cNvSpPr txBox="1">
            <a:spLocks/>
          </p:cNvSpPr>
          <p:nvPr/>
        </p:nvSpPr>
        <p:spPr>
          <a:xfrm>
            <a:off x="467544" y="1700808"/>
            <a:ext cx="6984776" cy="4434619"/>
          </a:xfrm>
          <a:prstGeom prst="rect">
            <a:avLst/>
          </a:prstGeom>
          <a:solidFill>
            <a:schemeClr val="bg1"/>
          </a:solidFill>
          <a:ln w="38100">
            <a:noFill/>
          </a:ln>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b="1" dirty="0">
                <a:solidFill>
                  <a:srgbClr val="12C8C8"/>
                </a:solidFill>
              </a:rPr>
              <a:t>Worry, stress and memory</a:t>
            </a:r>
          </a:p>
          <a:p>
            <a:pPr marL="0" indent="0">
              <a:buNone/>
            </a:pPr>
            <a:endParaRPr lang="en-GB" sz="1100" dirty="0"/>
          </a:p>
          <a:p>
            <a:r>
              <a:rPr lang="en-GB" dirty="0"/>
              <a:t>The effect of stress on memory</a:t>
            </a:r>
          </a:p>
          <a:p>
            <a:pPr marL="0" indent="0">
              <a:buNone/>
            </a:pPr>
            <a:endParaRPr lang="en-GB" sz="1200" dirty="0"/>
          </a:p>
          <a:p>
            <a:r>
              <a:rPr lang="en-GB" dirty="0"/>
              <a:t>How to cope with worries</a:t>
            </a:r>
          </a:p>
          <a:p>
            <a:pPr marL="0" indent="0">
              <a:buNone/>
            </a:pPr>
            <a:endParaRPr lang="en-GB" sz="1200" dirty="0"/>
          </a:p>
          <a:p>
            <a:r>
              <a:rPr lang="en-GB" dirty="0"/>
              <a:t>What if I can’t remember?</a:t>
            </a:r>
          </a:p>
          <a:p>
            <a:pPr marL="0" indent="0">
              <a:buNone/>
            </a:pPr>
            <a:endParaRPr lang="en-GB" sz="1200" dirty="0"/>
          </a:p>
          <a:p>
            <a:r>
              <a:rPr lang="en-GB" dirty="0"/>
              <a:t>Relaxation activity</a:t>
            </a:r>
            <a:endParaRPr lang="en-GB" b="1" dirty="0"/>
          </a:p>
          <a:p>
            <a:pPr marL="742950" indent="-742950" algn="ctr">
              <a:buFont typeface="Arial" panose="020B0604020202020204" pitchFamily="34" charset="0"/>
              <a:buAutoNum type="arabicParenR"/>
            </a:pPr>
            <a:endParaRPr lang="en-GB" sz="3600" dirty="0"/>
          </a:p>
        </p:txBody>
      </p:sp>
      <p:sp>
        <p:nvSpPr>
          <p:cNvPr id="11" name="Rectangle 10"/>
          <p:cNvSpPr/>
          <p:nvPr/>
        </p:nvSpPr>
        <p:spPr>
          <a:xfrm>
            <a:off x="7371134" y="0"/>
            <a:ext cx="1772866" cy="6858000"/>
          </a:xfrm>
          <a:prstGeom prst="rect">
            <a:avLst/>
          </a:prstGeom>
          <a:solidFill>
            <a:srgbClr val="12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4536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dirty="0"/>
              <a:t>The Effect of Stress</a:t>
            </a:r>
            <a:endParaRPr lang="en-GB" b="1" dirty="0">
              <a:solidFill>
                <a:schemeClr val="tx1"/>
              </a:solidFill>
            </a:endParaRPr>
          </a:p>
        </p:txBody>
      </p:sp>
      <p:sp>
        <p:nvSpPr>
          <p:cNvPr id="7" name="TextBox 6"/>
          <p:cNvSpPr txBox="1"/>
          <p:nvPr/>
        </p:nvSpPr>
        <p:spPr>
          <a:xfrm>
            <a:off x="7619624" y="3960817"/>
            <a:ext cx="1288404" cy="925200"/>
          </a:xfrm>
          <a:prstGeom prst="rect">
            <a:avLst/>
          </a:prstGeom>
          <a:solidFill>
            <a:srgbClr val="12C8C8"/>
          </a:solidFill>
        </p:spPr>
        <p:txBody>
          <a:bodyPr wrap="square" rtlCol="0" anchor="ctr">
            <a:spAutoFit/>
          </a:bodyPr>
          <a:lstStyle/>
          <a:p>
            <a:pPr algn="ctr"/>
            <a:r>
              <a:rPr lang="en-GB" b="1" dirty="0">
                <a:solidFill>
                  <a:schemeClr val="bg1"/>
                </a:solidFill>
              </a:rPr>
              <a:t>You feel stressed</a:t>
            </a:r>
          </a:p>
        </p:txBody>
      </p:sp>
      <p:sp>
        <p:nvSpPr>
          <p:cNvPr id="10" name="Bent Arrow 9"/>
          <p:cNvSpPr/>
          <p:nvPr/>
        </p:nvSpPr>
        <p:spPr>
          <a:xfrm rot="5400000">
            <a:off x="7514672" y="2877223"/>
            <a:ext cx="957346" cy="993358"/>
          </a:xfrm>
          <a:prstGeom prst="bentArrow">
            <a:avLst/>
          </a:prstGeom>
          <a:solidFill>
            <a:srgbClr val="12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TextBox 3"/>
          <p:cNvSpPr txBox="1"/>
          <p:nvPr/>
        </p:nvSpPr>
        <p:spPr>
          <a:xfrm>
            <a:off x="6121357" y="2564904"/>
            <a:ext cx="1288547" cy="925200"/>
          </a:xfrm>
          <a:prstGeom prst="rect">
            <a:avLst/>
          </a:prstGeom>
          <a:solidFill>
            <a:srgbClr val="12C8C8"/>
          </a:solidFill>
        </p:spPr>
        <p:txBody>
          <a:bodyPr wrap="square" rtlCol="0" anchor="ctr">
            <a:spAutoFit/>
          </a:bodyPr>
          <a:lstStyle/>
          <a:p>
            <a:pPr algn="ctr"/>
            <a:r>
              <a:rPr lang="en-GB" b="1" dirty="0">
                <a:solidFill>
                  <a:schemeClr val="bg1"/>
                </a:solidFill>
              </a:rPr>
              <a:t>You forget something</a:t>
            </a:r>
          </a:p>
        </p:txBody>
      </p:sp>
      <p:sp>
        <p:nvSpPr>
          <p:cNvPr id="11" name="Bent Arrow 10"/>
          <p:cNvSpPr/>
          <p:nvPr/>
        </p:nvSpPr>
        <p:spPr>
          <a:xfrm rot="10800000">
            <a:off x="7481878" y="5007367"/>
            <a:ext cx="957346" cy="993358"/>
          </a:xfrm>
          <a:prstGeom prst="bentArrow">
            <a:avLst/>
          </a:prstGeom>
          <a:solidFill>
            <a:srgbClr val="12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TextBox 7"/>
          <p:cNvSpPr txBox="1"/>
          <p:nvPr/>
        </p:nvSpPr>
        <p:spPr>
          <a:xfrm>
            <a:off x="6120469" y="5174084"/>
            <a:ext cx="1289435" cy="923330"/>
          </a:xfrm>
          <a:prstGeom prst="rect">
            <a:avLst/>
          </a:prstGeom>
          <a:solidFill>
            <a:srgbClr val="12C8C8"/>
          </a:solidFill>
        </p:spPr>
        <p:txBody>
          <a:bodyPr wrap="square" rtlCol="0">
            <a:spAutoFit/>
          </a:bodyPr>
          <a:lstStyle/>
          <a:p>
            <a:pPr algn="ctr"/>
            <a:r>
              <a:rPr lang="en-GB" b="1" dirty="0">
                <a:solidFill>
                  <a:schemeClr val="bg1"/>
                </a:solidFill>
              </a:rPr>
              <a:t>Your mind doesn’t focus</a:t>
            </a:r>
          </a:p>
        </p:txBody>
      </p:sp>
      <p:sp>
        <p:nvSpPr>
          <p:cNvPr id="12" name="Bent Arrow 11"/>
          <p:cNvSpPr/>
          <p:nvPr/>
        </p:nvSpPr>
        <p:spPr>
          <a:xfrm rot="16200000">
            <a:off x="4978144" y="4893412"/>
            <a:ext cx="957346" cy="993358"/>
          </a:xfrm>
          <a:prstGeom prst="bentArrow">
            <a:avLst/>
          </a:prstGeom>
          <a:solidFill>
            <a:srgbClr val="12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Box 8"/>
          <p:cNvSpPr txBox="1"/>
          <p:nvPr/>
        </p:nvSpPr>
        <p:spPr>
          <a:xfrm>
            <a:off x="4563492" y="3902111"/>
            <a:ext cx="1288404" cy="923330"/>
          </a:xfrm>
          <a:prstGeom prst="rect">
            <a:avLst/>
          </a:prstGeom>
          <a:solidFill>
            <a:srgbClr val="12C8C8"/>
          </a:solidFill>
        </p:spPr>
        <p:txBody>
          <a:bodyPr wrap="square" rtlCol="0">
            <a:spAutoFit/>
          </a:bodyPr>
          <a:lstStyle/>
          <a:p>
            <a:pPr algn="ctr"/>
            <a:r>
              <a:rPr lang="en-GB" b="1" dirty="0">
                <a:solidFill>
                  <a:schemeClr val="bg1"/>
                </a:solidFill>
              </a:rPr>
              <a:t>You get upset with yourself</a:t>
            </a:r>
          </a:p>
        </p:txBody>
      </p:sp>
      <p:sp>
        <p:nvSpPr>
          <p:cNvPr id="13" name="Bent Arrow 12"/>
          <p:cNvSpPr/>
          <p:nvPr/>
        </p:nvSpPr>
        <p:spPr>
          <a:xfrm>
            <a:off x="5092948" y="2776612"/>
            <a:ext cx="957346" cy="993358"/>
          </a:xfrm>
          <a:prstGeom prst="bentArrow">
            <a:avLst/>
          </a:prstGeom>
          <a:solidFill>
            <a:srgbClr val="12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TextBox 17">
            <a:extLst>
              <a:ext uri="{FF2B5EF4-FFF2-40B4-BE49-F238E27FC236}">
                <a16:creationId xmlns:a16="http://schemas.microsoft.com/office/drawing/2014/main" id="{DB1084F6-DAA9-46E3-8693-52A99D94EE5E}"/>
              </a:ext>
            </a:extLst>
          </p:cNvPr>
          <p:cNvSpPr txBox="1"/>
          <p:nvPr/>
        </p:nvSpPr>
        <p:spPr>
          <a:xfrm>
            <a:off x="4572000" y="1514500"/>
            <a:ext cx="4265364" cy="830997"/>
          </a:xfrm>
          <a:prstGeom prst="rect">
            <a:avLst/>
          </a:prstGeom>
          <a:noFill/>
        </p:spPr>
        <p:txBody>
          <a:bodyPr wrap="square" rtlCol="0">
            <a:spAutoFit/>
          </a:bodyPr>
          <a:lstStyle/>
          <a:p>
            <a:r>
              <a:rPr lang="en-GB" sz="2400" dirty="0"/>
              <a:t>Stress and how we react to it can be like a vicious circle:</a:t>
            </a:r>
          </a:p>
        </p:txBody>
      </p:sp>
      <p:sp>
        <p:nvSpPr>
          <p:cNvPr id="20" name="Content Placeholder 2"/>
          <p:cNvSpPr txBox="1">
            <a:spLocks/>
          </p:cNvSpPr>
          <p:nvPr/>
        </p:nvSpPr>
        <p:spPr>
          <a:xfrm>
            <a:off x="467544" y="1609464"/>
            <a:ext cx="3960440" cy="4525963"/>
          </a:xfrm>
          <a:prstGeom prst="rect">
            <a:avLst/>
          </a:prstGeom>
          <a:solidFill>
            <a:srgbClr val="F8E13A"/>
          </a:solidFill>
          <a:ln>
            <a:noFill/>
          </a:ln>
        </p:spPr>
        <p:txBody>
          <a:bodyPr vert="horz" lIns="91440" tIns="45720" rIns="91440" bIns="45720" rtlCol="0" anchor="ct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600" dirty="0"/>
              <a:t>Usually, a bit of stress is good for us. It makes us energised and focused, but too much stress can be harmful. </a:t>
            </a:r>
          </a:p>
          <a:p>
            <a:pPr marL="0" indent="0" algn="ctr">
              <a:buNone/>
            </a:pPr>
            <a:endParaRPr lang="en-GB" sz="1300" dirty="0"/>
          </a:p>
          <a:p>
            <a:pPr marL="0" indent="0" algn="ctr">
              <a:buNone/>
            </a:pPr>
            <a:r>
              <a:rPr lang="en-GB" sz="2600" dirty="0"/>
              <a:t>Our bodies respond to too much stress as if we are in danger or under threat.</a:t>
            </a:r>
          </a:p>
          <a:p>
            <a:pPr marL="0" indent="0" algn="ctr">
              <a:buNone/>
            </a:pPr>
            <a:endParaRPr lang="en-GB" sz="1300" dirty="0"/>
          </a:p>
          <a:p>
            <a:pPr marL="0" indent="0" algn="ctr">
              <a:buNone/>
            </a:pPr>
            <a:r>
              <a:rPr lang="en-GB" sz="2600" dirty="0"/>
              <a:t>When this happens, it is hard to concentrate, to think clearly, and to remember things.</a:t>
            </a:r>
          </a:p>
        </p:txBody>
      </p:sp>
    </p:spTree>
    <p:extLst>
      <p:ext uri="{BB962C8B-B14F-4D97-AF65-F5344CB8AC3E}">
        <p14:creationId xmlns:p14="http://schemas.microsoft.com/office/powerpoint/2010/main" val="375507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4" grpId="0" animBg="1"/>
      <p:bldP spid="11" grpId="0" animBg="1"/>
      <p:bldP spid="8" grpId="0" animBg="1"/>
      <p:bldP spid="12" grpId="0" animBg="1"/>
      <p:bldP spid="9"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dirty="0">
                <a:solidFill>
                  <a:schemeClr val="tx1"/>
                </a:solidFill>
              </a:rPr>
              <a:t>Stress and Memory</a:t>
            </a:r>
          </a:p>
        </p:txBody>
      </p:sp>
      <p:sp>
        <p:nvSpPr>
          <p:cNvPr id="3" name="Content Placeholder 2"/>
          <p:cNvSpPr>
            <a:spLocks noGrp="1"/>
          </p:cNvSpPr>
          <p:nvPr>
            <p:ph idx="1"/>
          </p:nvPr>
        </p:nvSpPr>
        <p:spPr>
          <a:xfrm>
            <a:off x="4644008" y="1600200"/>
            <a:ext cx="3960440" cy="4525963"/>
          </a:xfrm>
          <a:solidFill>
            <a:srgbClr val="F8E13A"/>
          </a:solidFill>
          <a:ln>
            <a:noFill/>
          </a:ln>
        </p:spPr>
        <p:txBody>
          <a:bodyPr anchor="ctr">
            <a:noAutofit/>
          </a:bodyPr>
          <a:lstStyle/>
          <a:p>
            <a:pPr marL="0" indent="0" algn="ctr">
              <a:lnSpc>
                <a:spcPct val="110000"/>
              </a:lnSpc>
              <a:buNone/>
            </a:pPr>
            <a:r>
              <a:rPr lang="en-GB" sz="2400" dirty="0"/>
              <a:t>To remember things we need to concentrate when we:</a:t>
            </a:r>
          </a:p>
          <a:p>
            <a:pPr marL="0" indent="0">
              <a:lnSpc>
                <a:spcPct val="110000"/>
              </a:lnSpc>
              <a:buNone/>
            </a:pPr>
            <a:endParaRPr lang="en-GB" sz="800" dirty="0"/>
          </a:p>
          <a:p>
            <a:pPr>
              <a:lnSpc>
                <a:spcPct val="110000"/>
              </a:lnSpc>
            </a:pPr>
            <a:r>
              <a:rPr lang="en-GB" sz="2400" b="1" dirty="0"/>
              <a:t>Get</a:t>
            </a:r>
            <a:r>
              <a:rPr lang="en-GB" sz="2400" dirty="0"/>
              <a:t> the information</a:t>
            </a:r>
          </a:p>
          <a:p>
            <a:pPr>
              <a:lnSpc>
                <a:spcPct val="110000"/>
              </a:lnSpc>
            </a:pPr>
            <a:r>
              <a:rPr lang="en-GB" sz="2400" b="1" dirty="0"/>
              <a:t>Process</a:t>
            </a:r>
            <a:r>
              <a:rPr lang="en-GB" sz="2400" dirty="0"/>
              <a:t> </a:t>
            </a:r>
            <a:r>
              <a:rPr lang="en-GB" sz="2400" b="1" dirty="0"/>
              <a:t>and</a:t>
            </a:r>
            <a:r>
              <a:rPr lang="en-GB" sz="2400" dirty="0"/>
              <a:t> </a:t>
            </a:r>
            <a:r>
              <a:rPr lang="en-GB" sz="2400" b="1" dirty="0"/>
              <a:t>store</a:t>
            </a:r>
            <a:r>
              <a:rPr lang="en-GB" sz="2400" dirty="0"/>
              <a:t> the information</a:t>
            </a:r>
          </a:p>
          <a:p>
            <a:pPr>
              <a:lnSpc>
                <a:spcPct val="110000"/>
              </a:lnSpc>
            </a:pPr>
            <a:r>
              <a:rPr lang="en-GB" sz="2400" b="1" dirty="0"/>
              <a:t>Try</a:t>
            </a:r>
            <a:r>
              <a:rPr lang="en-GB" sz="2400" dirty="0"/>
              <a:t> to remember the information</a:t>
            </a:r>
          </a:p>
          <a:p>
            <a:pPr marL="0" indent="0">
              <a:lnSpc>
                <a:spcPct val="110000"/>
              </a:lnSpc>
              <a:buNone/>
            </a:pPr>
            <a:endParaRPr lang="en-GB" sz="700" dirty="0"/>
          </a:p>
          <a:p>
            <a:pPr marL="0" indent="0" algn="ctr">
              <a:lnSpc>
                <a:spcPct val="110000"/>
              </a:lnSpc>
              <a:buNone/>
            </a:pPr>
            <a:r>
              <a:rPr lang="en-GB" sz="2400" dirty="0"/>
              <a:t>Learning to cope with stress and negative feelings will help us remember things better</a:t>
            </a:r>
          </a:p>
        </p:txBody>
      </p:sp>
      <p:pic>
        <p:nvPicPr>
          <p:cNvPr id="9" name="Picture 2" descr="See the source image"/>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67544" y="1628800"/>
            <a:ext cx="3960440" cy="450921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040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dirty="0"/>
              <a:t>How to Cope with Worries</a:t>
            </a:r>
            <a:endParaRPr lang="en-GB" b="1" dirty="0">
              <a:solidFill>
                <a:schemeClr val="tx1"/>
              </a:solidFill>
            </a:endParaRPr>
          </a:p>
        </p:txBody>
      </p:sp>
      <p:sp>
        <p:nvSpPr>
          <p:cNvPr id="6" name="Content Placeholder 2"/>
          <p:cNvSpPr txBox="1">
            <a:spLocks/>
          </p:cNvSpPr>
          <p:nvPr/>
        </p:nvSpPr>
        <p:spPr>
          <a:xfrm>
            <a:off x="467544" y="1609464"/>
            <a:ext cx="3960440" cy="4525963"/>
          </a:xfrm>
          <a:prstGeom prst="rect">
            <a:avLst/>
          </a:prstGeom>
          <a:solidFill>
            <a:srgbClr val="F8E13A"/>
          </a:solidFill>
          <a:ln>
            <a:noFill/>
          </a:ln>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b="1" dirty="0"/>
              <a:t>What makes me worried/stressed?</a:t>
            </a:r>
          </a:p>
          <a:p>
            <a:endParaRPr lang="en-GB" sz="1200" i="1" dirty="0"/>
          </a:p>
          <a:p>
            <a:r>
              <a:rPr lang="en-GB" sz="2400" i="1" dirty="0"/>
              <a:t>[Type as people share ideas]</a:t>
            </a:r>
          </a:p>
        </p:txBody>
      </p:sp>
      <p:pic>
        <p:nvPicPr>
          <p:cNvPr id="7"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600335"/>
            <a:ext cx="3981276" cy="452090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253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dirty="0"/>
              <a:t>How to Cope with Worries</a:t>
            </a:r>
            <a:endParaRPr lang="en-GB" b="1" dirty="0">
              <a:solidFill>
                <a:schemeClr val="tx1"/>
              </a:solidFill>
            </a:endParaRPr>
          </a:p>
        </p:txBody>
      </p:sp>
      <p:sp>
        <p:nvSpPr>
          <p:cNvPr id="6" name="Content Placeholder 2"/>
          <p:cNvSpPr txBox="1">
            <a:spLocks/>
          </p:cNvSpPr>
          <p:nvPr/>
        </p:nvSpPr>
        <p:spPr>
          <a:xfrm>
            <a:off x="467544" y="1609464"/>
            <a:ext cx="3960440" cy="4525963"/>
          </a:xfrm>
          <a:prstGeom prst="rect">
            <a:avLst/>
          </a:prstGeom>
          <a:solidFill>
            <a:srgbClr val="F8E13A"/>
          </a:solidFill>
          <a:ln>
            <a:noFill/>
          </a:ln>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b="1" dirty="0"/>
              <a:t>What makes me worried/stressed?</a:t>
            </a:r>
          </a:p>
          <a:p>
            <a:endParaRPr lang="en-GB" sz="1200" i="1" dirty="0"/>
          </a:p>
          <a:p>
            <a:r>
              <a:rPr lang="en-GB" sz="2400" i="1" dirty="0"/>
              <a:t>[Copy from previous slide]</a:t>
            </a:r>
          </a:p>
        </p:txBody>
      </p:sp>
      <p:sp>
        <p:nvSpPr>
          <p:cNvPr id="12" name="Content Placeholder 2"/>
          <p:cNvSpPr txBox="1">
            <a:spLocks/>
          </p:cNvSpPr>
          <p:nvPr/>
        </p:nvSpPr>
        <p:spPr>
          <a:xfrm>
            <a:off x="4644008" y="1600335"/>
            <a:ext cx="3960440" cy="4525963"/>
          </a:xfrm>
          <a:prstGeom prst="rect">
            <a:avLst/>
          </a:prstGeom>
          <a:solidFill>
            <a:srgbClr val="12C8C8"/>
          </a:solidFill>
          <a:ln>
            <a:noFill/>
          </a:ln>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b="1" dirty="0"/>
              <a:t>What do I do about it?</a:t>
            </a:r>
          </a:p>
          <a:p>
            <a:endParaRPr lang="en-GB" sz="1200" i="1" dirty="0"/>
          </a:p>
          <a:p>
            <a:r>
              <a:rPr lang="en-GB" sz="2400" i="1" dirty="0"/>
              <a:t>[Type as people share ideas]</a:t>
            </a:r>
          </a:p>
          <a:p>
            <a:pPr algn="ctr"/>
            <a:endParaRPr lang="en-GB" b="1" dirty="0"/>
          </a:p>
        </p:txBody>
      </p:sp>
    </p:spTree>
    <p:extLst>
      <p:ext uri="{BB962C8B-B14F-4D97-AF65-F5344CB8AC3E}">
        <p14:creationId xmlns:p14="http://schemas.microsoft.com/office/powerpoint/2010/main" val="30420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if I Can’t Remember?</a:t>
            </a:r>
          </a:p>
        </p:txBody>
      </p:sp>
      <p:sp>
        <p:nvSpPr>
          <p:cNvPr id="11" name="Content Placeholder 2">
            <a:extLst>
              <a:ext uri="{FF2B5EF4-FFF2-40B4-BE49-F238E27FC236}">
                <a16:creationId xmlns:a16="http://schemas.microsoft.com/office/drawing/2014/main" id="{06335F40-C81E-404E-BFED-B4BA5732CBE6}"/>
              </a:ext>
            </a:extLst>
          </p:cNvPr>
          <p:cNvSpPr txBox="1">
            <a:spLocks/>
          </p:cNvSpPr>
          <p:nvPr/>
        </p:nvSpPr>
        <p:spPr>
          <a:xfrm>
            <a:off x="454224" y="1844824"/>
            <a:ext cx="8222232" cy="4218595"/>
          </a:xfrm>
          <a:prstGeom prst="rect">
            <a:avLst/>
          </a:prstGeom>
          <a:solidFill>
            <a:srgbClr val="F8E13A"/>
          </a:solidFill>
          <a:ln>
            <a:noFill/>
          </a:ln>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dirty="0"/>
              <a:t>If you can’t remember something and you feel anxious, try tell yourself it doesn’t matter, and it will probably come back to you later. </a:t>
            </a:r>
            <a:endParaRPr lang="en-GB" sz="3200" dirty="0">
              <a:cs typeface="Calibri"/>
            </a:endParaRPr>
          </a:p>
          <a:p>
            <a:pPr marL="0" indent="0" algn="ctr">
              <a:buNone/>
            </a:pPr>
            <a:endParaRPr lang="en-GB" sz="3200" b="1" dirty="0">
              <a:cs typeface="Calibri"/>
            </a:endParaRPr>
          </a:p>
          <a:p>
            <a:pPr marL="0" indent="0" algn="ctr">
              <a:buNone/>
            </a:pPr>
            <a:r>
              <a:rPr lang="en-GB" sz="3200" dirty="0"/>
              <a:t>Try and distract yourself as a way of relaxing</a:t>
            </a:r>
            <a:endParaRPr lang="en-GB" sz="3200" dirty="0">
              <a:cs typeface="Calibri"/>
            </a:endParaRPr>
          </a:p>
        </p:txBody>
      </p:sp>
    </p:spTree>
    <p:extLst>
      <p:ext uri="{BB962C8B-B14F-4D97-AF65-F5344CB8AC3E}">
        <p14:creationId xmlns:p14="http://schemas.microsoft.com/office/powerpoint/2010/main" val="910651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891</TotalTime>
  <Words>1091</Words>
  <Application>Microsoft Office PowerPoint</Application>
  <PresentationFormat>On-screen Show (4:3)</PresentationFormat>
  <Paragraphs>118</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Ice Breaker</vt:lpstr>
      <vt:lpstr>Last Week</vt:lpstr>
      <vt:lpstr>This Week</vt:lpstr>
      <vt:lpstr>The Effect of Stress</vt:lpstr>
      <vt:lpstr>Stress and Memory</vt:lpstr>
      <vt:lpstr>How to Cope with Worries</vt:lpstr>
      <vt:lpstr>How to Cope with Worries</vt:lpstr>
      <vt:lpstr>What if I Can’t Remember?</vt:lpstr>
      <vt:lpstr>What if I Can’t Remember?</vt:lpstr>
      <vt:lpstr>Relaxation Activity</vt:lpstr>
      <vt:lpstr>Summary</vt:lpstr>
    </vt:vector>
  </TitlesOfParts>
  <Company>NHFT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Well with Dementia</dc:title>
  <dc:creator>Rhodes Jessica</dc:creator>
  <cp:lastModifiedBy>Rhodes Jessica</cp:lastModifiedBy>
  <cp:revision>92</cp:revision>
  <dcterms:created xsi:type="dcterms:W3CDTF">2020-09-08T12:47:25Z</dcterms:created>
  <dcterms:modified xsi:type="dcterms:W3CDTF">2020-12-17T10:55:36Z</dcterms:modified>
</cp:coreProperties>
</file>