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4"/>
  </p:notesMasterIdLst>
  <p:sldIdLst>
    <p:sldId id="257" r:id="rId2"/>
    <p:sldId id="274" r:id="rId3"/>
    <p:sldId id="275" r:id="rId4"/>
    <p:sldId id="282" r:id="rId5"/>
    <p:sldId id="288" r:id="rId6"/>
    <p:sldId id="292" r:id="rId7"/>
    <p:sldId id="293" r:id="rId8"/>
    <p:sldId id="294" r:id="rId9"/>
    <p:sldId id="285" r:id="rId10"/>
    <p:sldId id="287" r:id="rId11"/>
    <p:sldId id="279" r:id="rId12"/>
    <p:sldId id="29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C8C8"/>
    <a:srgbClr val="F8E13A"/>
    <a:srgbClr val="69F4F1"/>
    <a:srgbClr val="A0E5FE"/>
    <a:srgbClr val="000000"/>
    <a:srgbClr val="EFDC4F"/>
    <a:srgbClr val="F8CF3A"/>
    <a:srgbClr val="9EF3FC"/>
    <a:srgbClr val="4BD0FF"/>
    <a:srgbClr val="44E9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DE0F3D-B1C2-F7E9-27E6-19AB6FDF10F1}" v="1" dt="2020-12-17T11:03:09.712"/>
    <p1510:client id="{D84CBA9C-0192-0FBB-2F88-3D70D464009E}" v="288" dt="2020-12-14T12:21:05.3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24" autoAdjust="0"/>
    <p:restoredTop sz="79192" autoAdjust="0"/>
  </p:normalViewPr>
  <p:slideViewPr>
    <p:cSldViewPr>
      <p:cViewPr varScale="1">
        <p:scale>
          <a:sx n="69" d="100"/>
          <a:sy n="69" d="100"/>
        </p:scale>
        <p:origin x="-2146"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hodes Jessica" userId="S::jessica.rhodes@nhft.nhs.uk::fb8fc5d8-47b9-4dac-95d5-f45ebae78233" providerId="AD" clId="Web-{D84CBA9C-0192-0FBB-2F88-3D70D464009E}"/>
    <pc:docChg chg="delSld modSld">
      <pc:chgData name="Rhodes Jessica" userId="S::jessica.rhodes@nhft.nhs.uk::fb8fc5d8-47b9-4dac-95d5-f45ebae78233" providerId="AD" clId="Web-{D84CBA9C-0192-0FBB-2F88-3D70D464009E}" dt="2020-12-14T12:21:05.344" v="264"/>
      <pc:docMkLst>
        <pc:docMk/>
      </pc:docMkLst>
      <pc:sldChg chg="addSp delSp modSp">
        <pc:chgData name="Rhodes Jessica" userId="S::jessica.rhodes@nhft.nhs.uk::fb8fc5d8-47b9-4dac-95d5-f45ebae78233" providerId="AD" clId="Web-{D84CBA9C-0192-0FBB-2F88-3D70D464009E}" dt="2020-12-14T12:05:28.307" v="93" actId="1076"/>
        <pc:sldMkLst>
          <pc:docMk/>
          <pc:sldMk cId="3014109092" sldId="287"/>
        </pc:sldMkLst>
        <pc:spChg chg="add mod">
          <ac:chgData name="Rhodes Jessica" userId="S::jessica.rhodes@nhft.nhs.uk::fb8fc5d8-47b9-4dac-95d5-f45ebae78233" providerId="AD" clId="Web-{D84CBA9C-0192-0FBB-2F88-3D70D464009E}" dt="2020-12-14T11:54:55.965" v="18"/>
          <ac:spMkLst>
            <pc:docMk/>
            <pc:sldMk cId="3014109092" sldId="287"/>
            <ac:spMk id="6" creationId="{FF0A8E44-81A2-43CC-9306-3A06E95391EE}"/>
          </ac:spMkLst>
        </pc:spChg>
        <pc:spChg chg="add mod">
          <ac:chgData name="Rhodes Jessica" userId="S::jessica.rhodes@nhft.nhs.uk::fb8fc5d8-47b9-4dac-95d5-f45ebae78233" providerId="AD" clId="Web-{D84CBA9C-0192-0FBB-2F88-3D70D464009E}" dt="2020-12-14T11:56:11.404" v="31"/>
          <ac:spMkLst>
            <pc:docMk/>
            <pc:sldMk cId="3014109092" sldId="287"/>
            <ac:spMk id="12" creationId="{944553E3-FAB9-4308-8D79-41FDCEC34221}"/>
          </ac:spMkLst>
        </pc:spChg>
        <pc:spChg chg="add mod">
          <ac:chgData name="Rhodes Jessica" userId="S::jessica.rhodes@nhft.nhs.uk::fb8fc5d8-47b9-4dac-95d5-f45ebae78233" providerId="AD" clId="Web-{D84CBA9C-0192-0FBB-2F88-3D70D464009E}" dt="2020-12-14T12:02:12.787" v="71" actId="1076"/>
          <ac:spMkLst>
            <pc:docMk/>
            <pc:sldMk cId="3014109092" sldId="287"/>
            <ac:spMk id="21" creationId="{0B706866-40EF-4175-84BE-50C82C5AD926}"/>
          </ac:spMkLst>
        </pc:spChg>
        <pc:spChg chg="add mod ord">
          <ac:chgData name="Rhodes Jessica" userId="S::jessica.rhodes@nhft.nhs.uk::fb8fc5d8-47b9-4dac-95d5-f45ebae78233" providerId="AD" clId="Web-{D84CBA9C-0192-0FBB-2F88-3D70D464009E}" dt="2020-12-14T12:01:55.068" v="68"/>
          <ac:spMkLst>
            <pc:docMk/>
            <pc:sldMk cId="3014109092" sldId="287"/>
            <ac:spMk id="23" creationId="{B6168761-6A27-4D86-81CA-93EE2821CD9B}"/>
          </ac:spMkLst>
        </pc:spChg>
        <pc:spChg chg="add mod">
          <ac:chgData name="Rhodes Jessica" userId="S::jessica.rhodes@nhft.nhs.uk::fb8fc5d8-47b9-4dac-95d5-f45ebae78233" providerId="AD" clId="Web-{D84CBA9C-0192-0FBB-2F88-3D70D464009E}" dt="2020-12-14T12:02:24.772" v="76" actId="1076"/>
          <ac:spMkLst>
            <pc:docMk/>
            <pc:sldMk cId="3014109092" sldId="287"/>
            <ac:spMk id="26" creationId="{65CFF95C-A7E2-43AB-B524-C53EC47EDA50}"/>
          </ac:spMkLst>
        </pc:spChg>
        <pc:spChg chg="add">
          <ac:chgData name="Rhodes Jessica" userId="S::jessica.rhodes@nhft.nhs.uk::fb8fc5d8-47b9-4dac-95d5-f45ebae78233" providerId="AD" clId="Web-{D84CBA9C-0192-0FBB-2F88-3D70D464009E}" dt="2020-12-14T12:02:29.116" v="77"/>
          <ac:spMkLst>
            <pc:docMk/>
            <pc:sldMk cId="3014109092" sldId="287"/>
            <ac:spMk id="28" creationId="{028A2F01-DBC8-4687-A0C5-A5BBE941D053}"/>
          </ac:spMkLst>
        </pc:spChg>
        <pc:spChg chg="add mod">
          <ac:chgData name="Rhodes Jessica" userId="S::jessica.rhodes@nhft.nhs.uk::fb8fc5d8-47b9-4dac-95d5-f45ebae78233" providerId="AD" clId="Web-{D84CBA9C-0192-0FBB-2F88-3D70D464009E}" dt="2020-12-14T12:02:52.398" v="83" actId="1076"/>
          <ac:spMkLst>
            <pc:docMk/>
            <pc:sldMk cId="3014109092" sldId="287"/>
            <ac:spMk id="30" creationId="{8DDA3DDB-4218-4E96-A915-D51795D47204}"/>
          </ac:spMkLst>
        </pc:spChg>
        <pc:grpChg chg="add mod">
          <ac:chgData name="Rhodes Jessica" userId="S::jessica.rhodes@nhft.nhs.uk::fb8fc5d8-47b9-4dac-95d5-f45ebae78233" providerId="AD" clId="Web-{D84CBA9C-0192-0FBB-2F88-3D70D464009E}" dt="2020-12-14T12:00:07.769" v="56" actId="14100"/>
          <ac:grpSpMkLst>
            <pc:docMk/>
            <pc:sldMk cId="3014109092" sldId="287"/>
            <ac:grpSpMk id="9" creationId="{BA272E39-4C00-4E90-B2B0-642718870E5D}"/>
          </ac:grpSpMkLst>
        </pc:grpChg>
        <pc:grpChg chg="add mod">
          <ac:chgData name="Rhodes Jessica" userId="S::jessica.rhodes@nhft.nhs.uk::fb8fc5d8-47b9-4dac-95d5-f45ebae78233" providerId="AD" clId="Web-{D84CBA9C-0192-0FBB-2F88-3D70D464009E}" dt="2020-12-14T12:02:31.585" v="79" actId="1076"/>
          <ac:grpSpMkLst>
            <pc:docMk/>
            <pc:sldMk cId="3014109092" sldId="287"/>
            <ac:grpSpMk id="19" creationId="{53063F0D-A9A0-4D46-B146-D518E25AAC18}"/>
          </ac:grpSpMkLst>
        </pc:grpChg>
        <pc:grpChg chg="add">
          <ac:chgData name="Rhodes Jessica" userId="S::jessica.rhodes@nhft.nhs.uk::fb8fc5d8-47b9-4dac-95d5-f45ebae78233" providerId="AD" clId="Web-{D84CBA9C-0192-0FBB-2F88-3D70D464009E}" dt="2020-12-14T12:02:59.976" v="84"/>
          <ac:grpSpMkLst>
            <pc:docMk/>
            <pc:sldMk cId="3014109092" sldId="287"/>
            <ac:grpSpMk id="31" creationId="{23FB98CC-6DC0-423D-A6D8-1C1DB74CC916}"/>
          </ac:grpSpMkLst>
        </pc:grpChg>
        <pc:picChg chg="add del mod">
          <ac:chgData name="Rhodes Jessica" userId="S::jessica.rhodes@nhft.nhs.uk::fb8fc5d8-47b9-4dac-95d5-f45ebae78233" providerId="AD" clId="Web-{D84CBA9C-0192-0FBB-2F88-3D70D464009E}" dt="2020-12-14T11:54:05.448" v="7"/>
          <ac:picMkLst>
            <pc:docMk/>
            <pc:sldMk cId="3014109092" sldId="287"/>
            <ac:picMk id="4" creationId="{C831F791-4459-41F4-98FB-2AB9179E0001}"/>
          </ac:picMkLst>
        </pc:picChg>
        <pc:picChg chg="add mod">
          <ac:chgData name="Rhodes Jessica" userId="S::jessica.rhodes@nhft.nhs.uk::fb8fc5d8-47b9-4dac-95d5-f45ebae78233" providerId="AD" clId="Web-{D84CBA9C-0192-0FBB-2F88-3D70D464009E}" dt="2020-12-14T11:54:30.027" v="14" actId="1076"/>
          <ac:picMkLst>
            <pc:docMk/>
            <pc:sldMk cId="3014109092" sldId="287"/>
            <ac:picMk id="5" creationId="{AC1391DB-40EC-43EA-8D91-D73538F9571F}"/>
          </ac:picMkLst>
        </pc:picChg>
        <pc:picChg chg="add mod">
          <ac:chgData name="Rhodes Jessica" userId="S::jessica.rhodes@nhft.nhs.uk::fb8fc5d8-47b9-4dac-95d5-f45ebae78233" providerId="AD" clId="Web-{D84CBA9C-0192-0FBB-2F88-3D70D464009E}" dt="2020-12-14T11:55:41.122" v="24" actId="1076"/>
          <ac:picMkLst>
            <pc:docMk/>
            <pc:sldMk cId="3014109092" sldId="287"/>
            <ac:picMk id="7" creationId="{43F6D4E9-7B17-44E8-AF72-FBA0E1E0A6D6}"/>
          </ac:picMkLst>
        </pc:picChg>
        <pc:picChg chg="del">
          <ac:chgData name="Rhodes Jessica" userId="S::jessica.rhodes@nhft.nhs.uk::fb8fc5d8-47b9-4dac-95d5-f45ebae78233" providerId="AD" clId="Web-{D84CBA9C-0192-0FBB-2F88-3D70D464009E}" dt="2020-12-14T11:54:06.386" v="8"/>
          <ac:picMkLst>
            <pc:docMk/>
            <pc:sldMk cId="3014109092" sldId="287"/>
            <ac:picMk id="11" creationId="{00000000-0000-0000-0000-000000000000}"/>
          </ac:picMkLst>
        </pc:picChg>
        <pc:picChg chg="add del mod">
          <ac:chgData name="Rhodes Jessica" userId="S::jessica.rhodes@nhft.nhs.uk::fb8fc5d8-47b9-4dac-95d5-f45ebae78233" providerId="AD" clId="Web-{D84CBA9C-0192-0FBB-2F88-3D70D464009E}" dt="2020-12-14T11:57:04.546" v="33"/>
          <ac:picMkLst>
            <pc:docMk/>
            <pc:sldMk cId="3014109092" sldId="287"/>
            <ac:picMk id="13" creationId="{D85D1748-2A9E-4F2B-8C68-3364EA095C1B}"/>
          </ac:picMkLst>
        </pc:picChg>
        <pc:picChg chg="add del mod">
          <ac:chgData name="Rhodes Jessica" userId="S::jessica.rhodes@nhft.nhs.uk::fb8fc5d8-47b9-4dac-95d5-f45ebae78233" providerId="AD" clId="Web-{D84CBA9C-0192-0FBB-2F88-3D70D464009E}" dt="2020-12-14T11:57:33.875" v="35"/>
          <ac:picMkLst>
            <pc:docMk/>
            <pc:sldMk cId="3014109092" sldId="287"/>
            <ac:picMk id="15" creationId="{D54356BD-88A6-4F0C-9883-C2482331E1BE}"/>
          </ac:picMkLst>
        </pc:picChg>
        <pc:picChg chg="add del mod">
          <ac:chgData name="Rhodes Jessica" userId="S::jessica.rhodes@nhft.nhs.uk::fb8fc5d8-47b9-4dac-95d5-f45ebae78233" providerId="AD" clId="Web-{D84CBA9C-0192-0FBB-2F88-3D70D464009E}" dt="2020-12-14T11:57:55.250" v="37"/>
          <ac:picMkLst>
            <pc:docMk/>
            <pc:sldMk cId="3014109092" sldId="287"/>
            <ac:picMk id="16" creationId="{D269E237-15F8-441F-BA2B-3C46FAF07E1F}"/>
          </ac:picMkLst>
        </pc:picChg>
        <pc:picChg chg="add del mod">
          <ac:chgData name="Rhodes Jessica" userId="S::jessica.rhodes@nhft.nhs.uk::fb8fc5d8-47b9-4dac-95d5-f45ebae78233" providerId="AD" clId="Web-{D84CBA9C-0192-0FBB-2F88-3D70D464009E}" dt="2020-12-14T12:01:59.256" v="69"/>
          <ac:picMkLst>
            <pc:docMk/>
            <pc:sldMk cId="3014109092" sldId="287"/>
            <ac:picMk id="17" creationId="{48F62255-21D0-4339-80B5-CB7F110FAAB2}"/>
          </ac:picMkLst>
        </pc:picChg>
        <pc:picChg chg="add del mod">
          <ac:chgData name="Rhodes Jessica" userId="S::jessica.rhodes@nhft.nhs.uk::fb8fc5d8-47b9-4dac-95d5-f45ebae78233" providerId="AD" clId="Web-{D84CBA9C-0192-0FBB-2F88-3D70D464009E}" dt="2020-12-14T12:02:40.288" v="80"/>
          <ac:picMkLst>
            <pc:docMk/>
            <pc:sldMk cId="3014109092" sldId="287"/>
            <ac:picMk id="18" creationId="{32C252FB-9188-4510-AF59-7C40F69E9235}"/>
          </ac:picMkLst>
        </pc:picChg>
        <pc:picChg chg="add del mod">
          <ac:chgData name="Rhodes Jessica" userId="S::jessica.rhodes@nhft.nhs.uk::fb8fc5d8-47b9-4dac-95d5-f45ebae78233" providerId="AD" clId="Web-{D84CBA9C-0192-0FBB-2F88-3D70D464009E}" dt="2020-12-14T12:05:16.995" v="89"/>
          <ac:picMkLst>
            <pc:docMk/>
            <pc:sldMk cId="3014109092" sldId="287"/>
            <ac:picMk id="24" creationId="{74F5C32E-3ED0-43C6-9C71-8EA9F143C345}"/>
          </ac:picMkLst>
        </pc:picChg>
        <pc:picChg chg="add del mod">
          <ac:chgData name="Rhodes Jessica" userId="S::jessica.rhodes@nhft.nhs.uk::fb8fc5d8-47b9-4dac-95d5-f45ebae78233" providerId="AD" clId="Web-{D84CBA9C-0192-0FBB-2F88-3D70D464009E}" dt="2020-12-14T12:03:11.226" v="85"/>
          <ac:picMkLst>
            <pc:docMk/>
            <pc:sldMk cId="3014109092" sldId="287"/>
            <ac:picMk id="29" creationId="{F2F19315-4283-41EB-8AFF-2C0A0D7C2005}"/>
          </ac:picMkLst>
        </pc:picChg>
        <pc:picChg chg="add mod">
          <ac:chgData name="Rhodes Jessica" userId="S::jessica.rhodes@nhft.nhs.uk::fb8fc5d8-47b9-4dac-95d5-f45ebae78233" providerId="AD" clId="Web-{D84CBA9C-0192-0FBB-2F88-3D70D464009E}" dt="2020-12-14T12:03:16.398" v="87" actId="1076"/>
          <ac:picMkLst>
            <pc:docMk/>
            <pc:sldMk cId="3014109092" sldId="287"/>
            <ac:picMk id="32" creationId="{17C1F9F3-B99E-40B9-9D06-67C39C8BF44E}"/>
          </ac:picMkLst>
        </pc:picChg>
        <pc:picChg chg="add mod">
          <ac:chgData name="Rhodes Jessica" userId="S::jessica.rhodes@nhft.nhs.uk::fb8fc5d8-47b9-4dac-95d5-f45ebae78233" providerId="AD" clId="Web-{D84CBA9C-0192-0FBB-2F88-3D70D464009E}" dt="2020-12-14T12:05:28.307" v="93" actId="1076"/>
          <ac:picMkLst>
            <pc:docMk/>
            <pc:sldMk cId="3014109092" sldId="287"/>
            <ac:picMk id="33" creationId="{5CDE5E0A-4A3D-4D1A-8A54-F5AB75602A9C}"/>
          </ac:picMkLst>
        </pc:picChg>
      </pc:sldChg>
      <pc:sldChg chg="del">
        <pc:chgData name="Rhodes Jessica" userId="S::jessica.rhodes@nhft.nhs.uk::fb8fc5d8-47b9-4dac-95d5-f45ebae78233" providerId="AD" clId="Web-{D84CBA9C-0192-0FBB-2F88-3D70D464009E}" dt="2020-12-14T11:45:32.233" v="0"/>
        <pc:sldMkLst>
          <pc:docMk/>
          <pc:sldMk cId="3602495206" sldId="295"/>
        </pc:sldMkLst>
      </pc:sldChg>
      <pc:sldChg chg="addSp delSp modSp">
        <pc:chgData name="Rhodes Jessica" userId="S::jessica.rhodes@nhft.nhs.uk::fb8fc5d8-47b9-4dac-95d5-f45ebae78233" providerId="AD" clId="Web-{D84CBA9C-0192-0FBB-2F88-3D70D464009E}" dt="2020-12-14T12:21:05.344" v="264"/>
        <pc:sldMkLst>
          <pc:docMk/>
          <pc:sldMk cId="1377994938" sldId="296"/>
        </pc:sldMkLst>
        <pc:spChg chg="add del mod">
          <ac:chgData name="Rhodes Jessica" userId="S::jessica.rhodes@nhft.nhs.uk::fb8fc5d8-47b9-4dac-95d5-f45ebae78233" providerId="AD" clId="Web-{D84CBA9C-0192-0FBB-2F88-3D70D464009E}" dt="2020-12-14T12:18:53.107" v="218"/>
          <ac:spMkLst>
            <pc:docMk/>
            <pc:sldMk cId="1377994938" sldId="296"/>
            <ac:spMk id="3" creationId="{B9384313-38A5-42F3-BEF1-FA3D6646200A}"/>
          </ac:spMkLst>
        </pc:spChg>
        <pc:spChg chg="add del mod">
          <ac:chgData name="Rhodes Jessica" userId="S::jessica.rhodes@nhft.nhs.uk::fb8fc5d8-47b9-4dac-95d5-f45ebae78233" providerId="AD" clId="Web-{D84CBA9C-0192-0FBB-2F88-3D70D464009E}" dt="2020-12-14T12:18:15.575" v="197"/>
          <ac:spMkLst>
            <pc:docMk/>
            <pc:sldMk cId="1377994938" sldId="296"/>
            <ac:spMk id="6" creationId="{CB71F7C0-B9D4-4CBF-AB96-F52123E28ACB}"/>
          </ac:spMkLst>
        </pc:spChg>
        <pc:spChg chg="add del mod">
          <ac:chgData name="Rhodes Jessica" userId="S::jessica.rhodes@nhft.nhs.uk::fb8fc5d8-47b9-4dac-95d5-f45ebae78233" providerId="AD" clId="Web-{D84CBA9C-0192-0FBB-2F88-3D70D464009E}" dt="2020-12-14T12:18:12.184" v="196"/>
          <ac:spMkLst>
            <pc:docMk/>
            <pc:sldMk cId="1377994938" sldId="296"/>
            <ac:spMk id="7" creationId="{AD771FB9-836C-4F53-8BEC-EB7325D19E27}"/>
          </ac:spMkLst>
        </pc:spChg>
        <pc:spChg chg="add del mod">
          <ac:chgData name="Rhodes Jessica" userId="S::jessica.rhodes@nhft.nhs.uk::fb8fc5d8-47b9-4dac-95d5-f45ebae78233" providerId="AD" clId="Web-{D84CBA9C-0192-0FBB-2F88-3D70D464009E}" dt="2020-12-14T12:18:09.043" v="195"/>
          <ac:spMkLst>
            <pc:docMk/>
            <pc:sldMk cId="1377994938" sldId="296"/>
            <ac:spMk id="8" creationId="{39472B39-4A17-4442-95BC-B2CB1E3DC992}"/>
          </ac:spMkLst>
        </pc:spChg>
        <pc:spChg chg="add del mod">
          <ac:chgData name="Rhodes Jessica" userId="S::jessica.rhodes@nhft.nhs.uk::fb8fc5d8-47b9-4dac-95d5-f45ebae78233" providerId="AD" clId="Web-{D84CBA9C-0192-0FBB-2F88-3D70D464009E}" dt="2020-12-14T12:17:56.793" v="188"/>
          <ac:spMkLst>
            <pc:docMk/>
            <pc:sldMk cId="1377994938" sldId="296"/>
            <ac:spMk id="9" creationId="{FB031257-26A3-4A41-9CB0-0FB97B9BD70C}"/>
          </ac:spMkLst>
        </pc:spChg>
        <pc:spChg chg="add del mod">
          <ac:chgData name="Rhodes Jessica" userId="S::jessica.rhodes@nhft.nhs.uk::fb8fc5d8-47b9-4dac-95d5-f45ebae78233" providerId="AD" clId="Web-{D84CBA9C-0192-0FBB-2F88-3D70D464009E}" dt="2020-12-14T12:18:00.293" v="190"/>
          <ac:spMkLst>
            <pc:docMk/>
            <pc:sldMk cId="1377994938" sldId="296"/>
            <ac:spMk id="10" creationId="{CEB09853-98AE-4842-A182-BD3197058C7C}"/>
          </ac:spMkLst>
        </pc:spChg>
        <pc:spChg chg="add del mod">
          <ac:chgData name="Rhodes Jessica" userId="S::jessica.rhodes@nhft.nhs.uk::fb8fc5d8-47b9-4dac-95d5-f45ebae78233" providerId="AD" clId="Web-{D84CBA9C-0192-0FBB-2F88-3D70D464009E}" dt="2020-12-14T12:17:57.996" v="189"/>
          <ac:spMkLst>
            <pc:docMk/>
            <pc:sldMk cId="1377994938" sldId="296"/>
            <ac:spMk id="11" creationId="{3C99B654-D4D6-4E3A-BB68-B5EDA1D63560}"/>
          </ac:spMkLst>
        </pc:spChg>
        <pc:spChg chg="add del mod">
          <ac:chgData name="Rhodes Jessica" userId="S::jessica.rhodes@nhft.nhs.uk::fb8fc5d8-47b9-4dac-95d5-f45ebae78233" providerId="AD" clId="Web-{D84CBA9C-0192-0FBB-2F88-3D70D464009E}" dt="2020-12-14T12:18:06.231" v="194"/>
          <ac:spMkLst>
            <pc:docMk/>
            <pc:sldMk cId="1377994938" sldId="296"/>
            <ac:spMk id="12" creationId="{1E9B8D01-D4B1-40A0-814C-9E105513B244}"/>
          </ac:spMkLst>
        </pc:spChg>
        <pc:spChg chg="add del mod">
          <ac:chgData name="Rhodes Jessica" userId="S::jessica.rhodes@nhft.nhs.uk::fb8fc5d8-47b9-4dac-95d5-f45ebae78233" providerId="AD" clId="Web-{D84CBA9C-0192-0FBB-2F88-3D70D464009E}" dt="2020-12-14T12:21:05.344" v="264"/>
          <ac:spMkLst>
            <pc:docMk/>
            <pc:sldMk cId="1377994938" sldId="296"/>
            <ac:spMk id="13" creationId="{ABAA0CB0-A54F-4B68-BB46-26C8BEA24389}"/>
          </ac:spMkLst>
        </pc:spChg>
        <pc:picChg chg="add del mod">
          <ac:chgData name="Rhodes Jessica" userId="S::jessica.rhodes@nhft.nhs.uk::fb8fc5d8-47b9-4dac-95d5-f45ebae78233" providerId="AD" clId="Web-{D84CBA9C-0192-0FBB-2F88-3D70D464009E}" dt="2020-12-14T12:07:13.372" v="97"/>
          <ac:picMkLst>
            <pc:docMk/>
            <pc:sldMk cId="1377994938" sldId="296"/>
            <ac:picMk id="2" creationId="{F41DD0F0-E78A-418F-8590-3B6834631366}"/>
          </ac:picMkLst>
        </pc:picChg>
        <pc:picChg chg="add del mod ord">
          <ac:chgData name="Rhodes Jessica" userId="S::jessica.rhodes@nhft.nhs.uk::fb8fc5d8-47b9-4dac-95d5-f45ebae78233" providerId="AD" clId="Web-{D84CBA9C-0192-0FBB-2F88-3D70D464009E}" dt="2020-12-14T12:19:47.874" v="219"/>
          <ac:picMkLst>
            <pc:docMk/>
            <pc:sldMk cId="1377994938" sldId="296"/>
            <ac:picMk id="4" creationId="{2E4EE6D7-6591-4527-91C1-A633510B2951}"/>
          </ac:picMkLst>
        </pc:picChg>
        <pc:picChg chg="add mod modCrop">
          <ac:chgData name="Rhodes Jessica" userId="S::jessica.rhodes@nhft.nhs.uk::fb8fc5d8-47b9-4dac-95d5-f45ebae78233" providerId="AD" clId="Web-{D84CBA9C-0192-0FBB-2F88-3D70D464009E}" dt="2020-12-14T12:20:20.843" v="226" actId="1076"/>
          <ac:picMkLst>
            <pc:docMk/>
            <pc:sldMk cId="1377994938" sldId="296"/>
            <ac:picMk id="5" creationId="{D2310A01-972C-4B3E-9C97-C2ECA019B2D6}"/>
          </ac:picMkLst>
        </pc:picChg>
        <pc:picChg chg="del">
          <ac:chgData name="Rhodes Jessica" userId="S::jessica.rhodes@nhft.nhs.uk::fb8fc5d8-47b9-4dac-95d5-f45ebae78233" providerId="AD" clId="Web-{D84CBA9C-0192-0FBB-2F88-3D70D464009E}" dt="2020-12-14T12:07:06.466" v="95"/>
          <ac:picMkLst>
            <pc:docMk/>
            <pc:sldMk cId="1377994938" sldId="296"/>
            <ac:picMk id="6146" creationId="{00000000-0000-0000-0000-000000000000}"/>
          </ac:picMkLst>
        </pc:picChg>
      </pc:sldChg>
    </pc:docChg>
  </pc:docChgLst>
  <pc:docChgLst>
    <pc:chgData name="Rhodes Jessica" userId="S::jessica.rhodes@nhft.nhs.uk::fb8fc5d8-47b9-4dac-95d5-f45ebae78233" providerId="AD" clId="Web-{A6DE0F3D-B1C2-F7E9-27E6-19AB6FDF10F1}"/>
    <pc:docChg chg="modSld">
      <pc:chgData name="Rhodes Jessica" userId="S::jessica.rhodes@nhft.nhs.uk::fb8fc5d8-47b9-4dac-95d5-f45ebae78233" providerId="AD" clId="Web-{A6DE0F3D-B1C2-F7E9-27E6-19AB6FDF10F1}" dt="2020-12-17T11:03:09.650" v="44"/>
      <pc:docMkLst>
        <pc:docMk/>
      </pc:docMkLst>
      <pc:sldChg chg="modNotes">
        <pc:chgData name="Rhodes Jessica" userId="S::jessica.rhodes@nhft.nhs.uk::fb8fc5d8-47b9-4dac-95d5-f45ebae78233" providerId="AD" clId="Web-{A6DE0F3D-B1C2-F7E9-27E6-19AB6FDF10F1}" dt="2020-12-17T11:02:06.540" v="0"/>
        <pc:sldMkLst>
          <pc:docMk/>
          <pc:sldMk cId="1613121034" sldId="257"/>
        </pc:sldMkLst>
      </pc:sldChg>
      <pc:sldChg chg="modNotes">
        <pc:chgData name="Rhodes Jessica" userId="S::jessica.rhodes@nhft.nhs.uk::fb8fc5d8-47b9-4dac-95d5-f45ebae78233" providerId="AD" clId="Web-{A6DE0F3D-B1C2-F7E9-27E6-19AB6FDF10F1}" dt="2020-12-17T11:03:09.650" v="44"/>
        <pc:sldMkLst>
          <pc:docMk/>
          <pc:sldMk cId="2428447823" sldId="28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58807D-99AB-490F-8F19-A1DC6C8CF9C6}" type="datetimeFigureOut">
              <a:rPr lang="en-GB" smtClean="0"/>
              <a:t>17/12/2020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B91155-BDAC-421C-B2D5-2F474026915C}" type="slidenum">
              <a:rPr lang="en-GB" smtClean="0"/>
              <a:t>‹#›</a:t>
            </a:fld>
            <a:endParaRPr lang="en-GB"/>
          </a:p>
        </p:txBody>
      </p:sp>
    </p:spTree>
    <p:extLst>
      <p:ext uri="{BB962C8B-B14F-4D97-AF65-F5344CB8AC3E}">
        <p14:creationId xmlns:p14="http://schemas.microsoft.com/office/powerpoint/2010/main" val="3524624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B91155-BDAC-421C-B2D5-2F474026915C}" type="slidenum">
              <a:rPr lang="en-GB" smtClean="0"/>
              <a:t>1</a:t>
            </a:fld>
            <a:endParaRPr lang="en-GB"/>
          </a:p>
        </p:txBody>
      </p:sp>
    </p:spTree>
    <p:extLst>
      <p:ext uri="{BB962C8B-B14F-4D97-AF65-F5344CB8AC3E}">
        <p14:creationId xmlns:p14="http://schemas.microsoft.com/office/powerpoint/2010/main" val="2297328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9B91155-BDAC-421C-B2D5-2F474026915C}" type="slidenum">
              <a:rPr lang="en-GB" smtClean="0"/>
              <a:t>10</a:t>
            </a:fld>
            <a:endParaRPr lang="en-GB"/>
          </a:p>
        </p:txBody>
      </p:sp>
    </p:spTree>
    <p:extLst>
      <p:ext uri="{BB962C8B-B14F-4D97-AF65-F5344CB8AC3E}">
        <p14:creationId xmlns:p14="http://schemas.microsoft.com/office/powerpoint/2010/main" val="3082126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B91155-BDAC-421C-B2D5-2F474026915C}" type="slidenum">
              <a:rPr lang="en-GB" smtClean="0"/>
              <a:t>11</a:t>
            </a:fld>
            <a:endParaRPr lang="en-GB"/>
          </a:p>
        </p:txBody>
      </p:sp>
    </p:spTree>
    <p:extLst>
      <p:ext uri="{BB962C8B-B14F-4D97-AF65-F5344CB8AC3E}">
        <p14:creationId xmlns:p14="http://schemas.microsoft.com/office/powerpoint/2010/main" val="2297328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B91155-BDAC-421C-B2D5-2F474026915C}" type="slidenum">
              <a:rPr lang="en-GB" smtClean="0"/>
              <a:t>12</a:t>
            </a:fld>
            <a:endParaRPr lang="en-GB"/>
          </a:p>
        </p:txBody>
      </p:sp>
    </p:spTree>
    <p:extLst>
      <p:ext uri="{BB962C8B-B14F-4D97-AF65-F5344CB8AC3E}">
        <p14:creationId xmlns:p14="http://schemas.microsoft.com/office/powerpoint/2010/main" val="2297328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GB" sz="1200" b="1" kern="1200" dirty="0">
                <a:solidFill>
                  <a:schemeClr val="tx1"/>
                </a:solidFill>
                <a:effectLst/>
                <a:latin typeface="+mn-lt"/>
                <a:ea typeface="+mn-ea"/>
                <a:cs typeface="+mn-cs"/>
              </a:rPr>
              <a:t>Promptin</a:t>
            </a:r>
            <a:r>
              <a:rPr lang="en-GB" sz="1200" b="1" kern="1200" baseline="0" dirty="0">
                <a:solidFill>
                  <a:schemeClr val="tx1"/>
                </a:solidFill>
                <a:effectLst/>
                <a:latin typeface="+mn-lt"/>
                <a:ea typeface="+mn-ea"/>
                <a:cs typeface="+mn-cs"/>
              </a:rPr>
              <a:t>g Questions:</a:t>
            </a:r>
            <a:endParaRPr lang="en-GB"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What steps have you made towards your goal?</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How did this go and how did you feel?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What were the positive and the less positive effects of the change you made?</a:t>
            </a:r>
          </a:p>
          <a:p>
            <a:pPr marL="171450" lvl="0" indent="-171450">
              <a:buFont typeface="Arial" panose="020B0604020202020204" pitchFamily="34" charset="0"/>
              <a:buChar char="•"/>
            </a:pPr>
            <a:r>
              <a:rPr lang="en-GB" sz="1200" kern="1200">
                <a:solidFill>
                  <a:schemeClr val="tx1"/>
                </a:solidFill>
                <a:effectLst/>
                <a:latin typeface="+mn-lt"/>
                <a:ea typeface="+mn-ea"/>
                <a:cs typeface="+mn-cs"/>
              </a:rPr>
              <a:t>If you did not make progress on your goal, what stopped you from doing it?</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9B91155-BDAC-421C-B2D5-2F474026915C}" type="slidenum">
              <a:rPr lang="en-GB" smtClean="0"/>
              <a:t>2</a:t>
            </a:fld>
            <a:endParaRPr lang="en-GB"/>
          </a:p>
        </p:txBody>
      </p:sp>
    </p:spTree>
    <p:extLst>
      <p:ext uri="{BB962C8B-B14F-4D97-AF65-F5344CB8AC3E}">
        <p14:creationId xmlns:p14="http://schemas.microsoft.com/office/powerpoint/2010/main" val="3082126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9B91155-BDAC-421C-B2D5-2F474026915C}" type="slidenum">
              <a:rPr lang="en-GB" smtClean="0"/>
              <a:t>3</a:t>
            </a:fld>
            <a:endParaRPr lang="en-GB"/>
          </a:p>
        </p:txBody>
      </p:sp>
    </p:spTree>
    <p:extLst>
      <p:ext uri="{BB962C8B-B14F-4D97-AF65-F5344CB8AC3E}">
        <p14:creationId xmlns:p14="http://schemas.microsoft.com/office/powerpoint/2010/main" val="3082126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Today we will talk about how we can stay active and continue living actively. We will talk about what you remember the most from the session, but also what else you would like to know. We have gone a long way and worked hard to get here and learn about dementia and living with it. So we all deserve a small celebration.</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Last week we talked about how we can live well. Let’s now discuss what exactly we can do to stay active. What can you do to feel good physically and mentally?</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To feel good, you need to focus on both, physical and mental wellbeing. This involves physical activity, mental activity, social activity and also good diet.</a:t>
            </a:r>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9B91155-BDAC-421C-B2D5-2F474026915C}" type="slidenum">
              <a:rPr lang="en-GB" smtClean="0"/>
              <a:t>4</a:t>
            </a:fld>
            <a:endParaRPr lang="en-GB"/>
          </a:p>
        </p:txBody>
      </p:sp>
    </p:spTree>
    <p:extLst>
      <p:ext uri="{BB962C8B-B14F-4D97-AF65-F5344CB8AC3E}">
        <p14:creationId xmlns:p14="http://schemas.microsoft.com/office/powerpoint/2010/main" val="3082126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Evidence shows that exercise helps people stay well for longer. Being physically active also helps to prevent depression and helps you feel well. </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What could you do to stay physically active?</a:t>
            </a:r>
            <a:r>
              <a:rPr lang="en-GB" sz="1200" b="1"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You could take a short walk for 20 minutes every day, for example walk a dog if you have one. You could also go out play with grandchildren or exercise your upper body when sitting down.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If you smoke, then try to cut this down.</a:t>
            </a:r>
          </a:p>
        </p:txBody>
      </p:sp>
      <p:sp>
        <p:nvSpPr>
          <p:cNvPr id="4" name="Slide Number Placeholder 3"/>
          <p:cNvSpPr>
            <a:spLocks noGrp="1"/>
          </p:cNvSpPr>
          <p:nvPr>
            <p:ph type="sldNum" sz="quarter" idx="10"/>
          </p:nvPr>
        </p:nvSpPr>
        <p:spPr/>
        <p:txBody>
          <a:bodyPr/>
          <a:lstStyle/>
          <a:p>
            <a:fld id="{A9B91155-BDAC-421C-B2D5-2F474026915C}" type="slidenum">
              <a:rPr lang="en-GB" smtClean="0"/>
              <a:t>5</a:t>
            </a:fld>
            <a:endParaRPr lang="en-GB"/>
          </a:p>
        </p:txBody>
      </p:sp>
    </p:spTree>
    <p:extLst>
      <p:ext uri="{BB962C8B-B14F-4D97-AF65-F5344CB8AC3E}">
        <p14:creationId xmlns:p14="http://schemas.microsoft.com/office/powerpoint/2010/main" val="3082126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Keep your brain and mind active by doing various exercises and having fun playing games. This can, in turn, help you feel more confident and able.</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What mental</a:t>
            </a:r>
            <a:r>
              <a:rPr lang="en-GB" sz="1200" b="1" kern="1200" baseline="0" dirty="0">
                <a:solidFill>
                  <a:schemeClr val="tx1"/>
                </a:solidFill>
                <a:effectLst/>
                <a:latin typeface="+mn-lt"/>
                <a:ea typeface="+mn-ea"/>
                <a:cs typeface="+mn-cs"/>
              </a:rPr>
              <a:t> activities do you enjoy</a:t>
            </a:r>
            <a:r>
              <a:rPr lang="en-GB" sz="1200" b="1" kern="1200" dirty="0">
                <a:solidFill>
                  <a:schemeClr val="tx1"/>
                </a:solidFill>
                <a:effectLst/>
                <a:latin typeface="+mn-lt"/>
                <a:ea typeface="+mn-ea"/>
                <a:cs typeface="+mn-cs"/>
              </a:rPr>
              <a:t>?</a:t>
            </a:r>
            <a:r>
              <a:rPr lang="en-GB" sz="1200" b="1" kern="1200" baseline="0" dirty="0">
                <a:solidFill>
                  <a:schemeClr val="tx1"/>
                </a:solidFill>
                <a:effectLst/>
                <a:latin typeface="+mn-lt"/>
                <a:ea typeface="+mn-ea"/>
                <a:cs typeface="+mn-cs"/>
              </a:rPr>
              <a:t>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Reading the newspaper/magazines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Jigsaws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Crossword puzzles and Sudoku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Playing card or board games with your friends or family</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Find something to do every day that you feel good at</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Find something to do every day that you enjoy</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9B91155-BDAC-421C-B2D5-2F474026915C}" type="slidenum">
              <a:rPr lang="en-GB" smtClean="0"/>
              <a:t>6</a:t>
            </a:fld>
            <a:endParaRPr lang="en-GB"/>
          </a:p>
        </p:txBody>
      </p:sp>
    </p:spTree>
    <p:extLst>
      <p:ext uri="{BB962C8B-B14F-4D97-AF65-F5344CB8AC3E}">
        <p14:creationId xmlns:p14="http://schemas.microsoft.com/office/powerpoint/2010/main" val="3082126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Research shows that people who are social and have lots of contact with other people are happier. Keeping in touch with close friends and family regularly can also help your mind be active. This will, again, be beneficial to your wellbeing, confidence and abilities. </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What could you do to stay socially active?</a:t>
            </a:r>
            <a:r>
              <a:rPr lang="en-GB" sz="1200" b="1" kern="1200" baseline="0" dirty="0">
                <a:solidFill>
                  <a:schemeClr val="tx1"/>
                </a:solidFill>
                <a:effectLst/>
                <a:latin typeface="+mn-lt"/>
                <a:ea typeface="+mn-ea"/>
                <a:cs typeface="+mn-cs"/>
              </a:rPr>
              <a:t>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Having a cup of tea or coffee with family, friends, neighbours or your church group if that is where you go</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Going to local support groups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Going shopping and doing other activities outside the home with other people</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Meeting new people</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9B91155-BDAC-421C-B2D5-2F474026915C}" type="slidenum">
              <a:rPr lang="en-GB" smtClean="0"/>
              <a:t>7</a:t>
            </a:fld>
            <a:endParaRPr lang="en-GB"/>
          </a:p>
        </p:txBody>
      </p:sp>
    </p:spTree>
    <p:extLst>
      <p:ext uri="{BB962C8B-B14F-4D97-AF65-F5344CB8AC3E}">
        <p14:creationId xmlns:p14="http://schemas.microsoft.com/office/powerpoint/2010/main" val="3082126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What we eat is important for how we feel. Good food also helps the body and the brain to work efficiently, so make sure you have enough of the good stuff.</a:t>
            </a:r>
          </a:p>
          <a:p>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Eat five portions of fruit and vegetables every day</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Eat “good” fat – such as oily fish and avocado, and less of the “bad” fat such as in red meat</a:t>
            </a:r>
          </a:p>
        </p:txBody>
      </p:sp>
      <p:sp>
        <p:nvSpPr>
          <p:cNvPr id="4" name="Slide Number Placeholder 3"/>
          <p:cNvSpPr>
            <a:spLocks noGrp="1"/>
          </p:cNvSpPr>
          <p:nvPr>
            <p:ph type="sldNum" sz="quarter" idx="10"/>
          </p:nvPr>
        </p:nvSpPr>
        <p:spPr/>
        <p:txBody>
          <a:bodyPr/>
          <a:lstStyle/>
          <a:p>
            <a:fld id="{A9B91155-BDAC-421C-B2D5-2F474026915C}" type="slidenum">
              <a:rPr lang="en-GB" smtClean="0"/>
              <a:t>8</a:t>
            </a:fld>
            <a:endParaRPr lang="en-GB"/>
          </a:p>
        </p:txBody>
      </p:sp>
    </p:spTree>
    <p:extLst>
      <p:ext uri="{BB962C8B-B14F-4D97-AF65-F5344CB8AC3E}">
        <p14:creationId xmlns:p14="http://schemas.microsoft.com/office/powerpoint/2010/main" val="3082126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cs typeface="Calibri"/>
              </a:rPr>
              <a:t>Take some time to discuss the video clip and reflect on the content</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9B91155-BDAC-421C-B2D5-2F474026915C}" type="slidenum">
              <a:rPr lang="en-GB" smtClean="0"/>
              <a:t>9</a:t>
            </a:fld>
            <a:endParaRPr lang="en-GB"/>
          </a:p>
        </p:txBody>
      </p:sp>
    </p:spTree>
    <p:extLst>
      <p:ext uri="{BB962C8B-B14F-4D97-AF65-F5344CB8AC3E}">
        <p14:creationId xmlns:p14="http://schemas.microsoft.com/office/powerpoint/2010/main" val="3082126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E397BA3-1BD9-4E43-9384-334679920EF7}" type="datetimeFigureOut">
              <a:rPr lang="en-GB" smtClean="0"/>
              <a:t>17/12/2020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AAC9CD-750A-4F1A-9015-DFCECFD20CD4}" type="slidenum">
              <a:rPr lang="en-GB" smtClean="0"/>
              <a:t>‹#›</a:t>
            </a:fld>
            <a:endParaRPr lang="en-GB"/>
          </a:p>
        </p:txBody>
      </p:sp>
    </p:spTree>
    <p:extLst>
      <p:ext uri="{BB962C8B-B14F-4D97-AF65-F5344CB8AC3E}">
        <p14:creationId xmlns:p14="http://schemas.microsoft.com/office/powerpoint/2010/main" val="3922851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E397BA3-1BD9-4E43-9384-334679920EF7}" type="datetimeFigureOut">
              <a:rPr lang="en-GB" smtClean="0"/>
              <a:t>17/12/2020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AAC9CD-750A-4F1A-9015-DFCECFD20CD4}" type="slidenum">
              <a:rPr lang="en-GB" smtClean="0"/>
              <a:t>‹#›</a:t>
            </a:fld>
            <a:endParaRPr lang="en-GB"/>
          </a:p>
        </p:txBody>
      </p:sp>
    </p:spTree>
    <p:extLst>
      <p:ext uri="{BB962C8B-B14F-4D97-AF65-F5344CB8AC3E}">
        <p14:creationId xmlns:p14="http://schemas.microsoft.com/office/powerpoint/2010/main" val="3428736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E397BA3-1BD9-4E43-9384-334679920EF7}" type="datetimeFigureOut">
              <a:rPr lang="en-GB" smtClean="0"/>
              <a:t>17/12/2020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AAC9CD-750A-4F1A-9015-DFCECFD20CD4}" type="slidenum">
              <a:rPr lang="en-GB" smtClean="0"/>
              <a:t>‹#›</a:t>
            </a:fld>
            <a:endParaRPr lang="en-GB"/>
          </a:p>
        </p:txBody>
      </p:sp>
    </p:spTree>
    <p:extLst>
      <p:ext uri="{BB962C8B-B14F-4D97-AF65-F5344CB8AC3E}">
        <p14:creationId xmlns:p14="http://schemas.microsoft.com/office/powerpoint/2010/main" val="3377947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E397BA3-1BD9-4E43-9384-334679920EF7}" type="datetimeFigureOut">
              <a:rPr lang="en-GB" smtClean="0"/>
              <a:t>17/12/2020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AAC9CD-750A-4F1A-9015-DFCECFD20CD4}" type="slidenum">
              <a:rPr lang="en-GB" smtClean="0"/>
              <a:t>‹#›</a:t>
            </a:fld>
            <a:endParaRPr lang="en-GB"/>
          </a:p>
        </p:txBody>
      </p:sp>
    </p:spTree>
    <p:extLst>
      <p:ext uri="{BB962C8B-B14F-4D97-AF65-F5344CB8AC3E}">
        <p14:creationId xmlns:p14="http://schemas.microsoft.com/office/powerpoint/2010/main" val="180824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397BA3-1BD9-4E43-9384-334679920EF7}" type="datetimeFigureOut">
              <a:rPr lang="en-GB" smtClean="0"/>
              <a:t>17/12/2020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AAC9CD-750A-4F1A-9015-DFCECFD20CD4}" type="slidenum">
              <a:rPr lang="en-GB" smtClean="0"/>
              <a:t>‹#›</a:t>
            </a:fld>
            <a:endParaRPr lang="en-GB"/>
          </a:p>
        </p:txBody>
      </p:sp>
    </p:spTree>
    <p:extLst>
      <p:ext uri="{BB962C8B-B14F-4D97-AF65-F5344CB8AC3E}">
        <p14:creationId xmlns:p14="http://schemas.microsoft.com/office/powerpoint/2010/main" val="4200032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E397BA3-1BD9-4E43-9384-334679920EF7}" type="datetimeFigureOut">
              <a:rPr lang="en-GB" smtClean="0"/>
              <a:t>17/12/2020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AAC9CD-750A-4F1A-9015-DFCECFD20CD4}" type="slidenum">
              <a:rPr lang="en-GB" smtClean="0"/>
              <a:t>‹#›</a:t>
            </a:fld>
            <a:endParaRPr lang="en-GB"/>
          </a:p>
        </p:txBody>
      </p:sp>
    </p:spTree>
    <p:extLst>
      <p:ext uri="{BB962C8B-B14F-4D97-AF65-F5344CB8AC3E}">
        <p14:creationId xmlns:p14="http://schemas.microsoft.com/office/powerpoint/2010/main" val="1018426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E397BA3-1BD9-4E43-9384-334679920EF7}" type="datetimeFigureOut">
              <a:rPr lang="en-GB" smtClean="0"/>
              <a:t>17/12/2020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9AAC9CD-750A-4F1A-9015-DFCECFD20CD4}" type="slidenum">
              <a:rPr lang="en-GB" smtClean="0"/>
              <a:t>‹#›</a:t>
            </a:fld>
            <a:endParaRPr lang="en-GB"/>
          </a:p>
        </p:txBody>
      </p:sp>
    </p:spTree>
    <p:extLst>
      <p:ext uri="{BB962C8B-B14F-4D97-AF65-F5344CB8AC3E}">
        <p14:creationId xmlns:p14="http://schemas.microsoft.com/office/powerpoint/2010/main" val="2264567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E397BA3-1BD9-4E43-9384-334679920EF7}" type="datetimeFigureOut">
              <a:rPr lang="en-GB" smtClean="0"/>
              <a:t>17/12/2020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9AAC9CD-750A-4F1A-9015-DFCECFD20CD4}" type="slidenum">
              <a:rPr lang="en-GB" smtClean="0"/>
              <a:t>‹#›</a:t>
            </a:fld>
            <a:endParaRPr lang="en-GB"/>
          </a:p>
        </p:txBody>
      </p:sp>
    </p:spTree>
    <p:extLst>
      <p:ext uri="{BB962C8B-B14F-4D97-AF65-F5344CB8AC3E}">
        <p14:creationId xmlns:p14="http://schemas.microsoft.com/office/powerpoint/2010/main" val="2959063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397BA3-1BD9-4E43-9384-334679920EF7}" type="datetimeFigureOut">
              <a:rPr lang="en-GB" smtClean="0"/>
              <a:t>17/12/2020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9AAC9CD-750A-4F1A-9015-DFCECFD20CD4}" type="slidenum">
              <a:rPr lang="en-GB" smtClean="0"/>
              <a:t>‹#›</a:t>
            </a:fld>
            <a:endParaRPr lang="en-GB"/>
          </a:p>
        </p:txBody>
      </p:sp>
    </p:spTree>
    <p:extLst>
      <p:ext uri="{BB962C8B-B14F-4D97-AF65-F5344CB8AC3E}">
        <p14:creationId xmlns:p14="http://schemas.microsoft.com/office/powerpoint/2010/main" val="1205451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397BA3-1BD9-4E43-9384-334679920EF7}" type="datetimeFigureOut">
              <a:rPr lang="en-GB" smtClean="0"/>
              <a:t>17/12/2020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AAC9CD-750A-4F1A-9015-DFCECFD20CD4}" type="slidenum">
              <a:rPr lang="en-GB" smtClean="0"/>
              <a:t>‹#›</a:t>
            </a:fld>
            <a:endParaRPr lang="en-GB"/>
          </a:p>
        </p:txBody>
      </p:sp>
    </p:spTree>
    <p:extLst>
      <p:ext uri="{BB962C8B-B14F-4D97-AF65-F5344CB8AC3E}">
        <p14:creationId xmlns:p14="http://schemas.microsoft.com/office/powerpoint/2010/main" val="3815866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397BA3-1BD9-4E43-9384-334679920EF7}" type="datetimeFigureOut">
              <a:rPr lang="en-GB" smtClean="0"/>
              <a:t>17/12/2020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AAC9CD-750A-4F1A-9015-DFCECFD20CD4}" type="slidenum">
              <a:rPr lang="en-GB" smtClean="0"/>
              <a:t>‹#›</a:t>
            </a:fld>
            <a:endParaRPr lang="en-GB"/>
          </a:p>
        </p:txBody>
      </p:sp>
    </p:spTree>
    <p:extLst>
      <p:ext uri="{BB962C8B-B14F-4D97-AF65-F5344CB8AC3E}">
        <p14:creationId xmlns:p14="http://schemas.microsoft.com/office/powerpoint/2010/main" val="2925507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397BA3-1BD9-4E43-9384-334679920EF7}" type="datetimeFigureOut">
              <a:rPr lang="en-GB" smtClean="0"/>
              <a:t>17/12/2020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AAC9CD-750A-4F1A-9015-DFCECFD20CD4}" type="slidenum">
              <a:rPr lang="en-GB" smtClean="0"/>
              <a:t>‹#›</a:t>
            </a:fld>
            <a:endParaRPr lang="en-GB"/>
          </a:p>
        </p:txBody>
      </p:sp>
    </p:spTree>
    <p:extLst>
      <p:ext uri="{BB962C8B-B14F-4D97-AF65-F5344CB8AC3E}">
        <p14:creationId xmlns:p14="http://schemas.microsoft.com/office/powerpoint/2010/main" val="23652891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5157192"/>
            <a:ext cx="9144000" cy="1700808"/>
          </a:xfrm>
          <a:prstGeom prst="rect">
            <a:avLst/>
          </a:prstGeom>
          <a:solidFill>
            <a:srgbClr val="12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9" name="Group 18"/>
          <p:cNvGrpSpPr/>
          <p:nvPr/>
        </p:nvGrpSpPr>
        <p:grpSpPr>
          <a:xfrm>
            <a:off x="4788689" y="2767291"/>
            <a:ext cx="4116606" cy="3523998"/>
            <a:chOff x="4788689" y="2767291"/>
            <a:chExt cx="4116606" cy="3523998"/>
          </a:xfrm>
        </p:grpSpPr>
        <p:pic>
          <p:nvPicPr>
            <p:cNvPr id="15" name="Picture 2" descr="Blank Post It Note (PNG Transparent) | OnlyGFX.com"/>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49310" b="94321" l="5650" r="54250">
                          <a14:foregroundMark x1="20800" y1="53609" x2="17950" y2="52442"/>
                        </a14:backgroundRemoval>
                      </a14:imgEffect>
                    </a14:imgLayer>
                  </a14:imgProps>
                </a:ext>
                <a:ext uri="{28A0092B-C50C-407E-A947-70E740481C1C}">
                  <a14:useLocalDpi xmlns:a14="http://schemas.microsoft.com/office/drawing/2010/main" val="0"/>
                </a:ext>
              </a:extLst>
            </a:blip>
            <a:srcRect l="4303" t="47983" r="45298" b="4798"/>
            <a:stretch/>
          </p:blipFill>
          <p:spPr bwMode="auto">
            <a:xfrm rot="354262">
              <a:off x="4788689" y="2767291"/>
              <a:ext cx="4116606" cy="3523998"/>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rot="1398111">
              <a:off x="5660969" y="3881606"/>
              <a:ext cx="3059856" cy="1507430"/>
              <a:chOff x="-3568811" y="4870736"/>
              <a:chExt cx="2769171" cy="1419748"/>
            </a:xfrm>
          </p:grpSpPr>
          <p:sp>
            <p:nvSpPr>
              <p:cNvPr id="8" name="Subtitle 2"/>
              <p:cNvSpPr txBox="1">
                <a:spLocks/>
              </p:cNvSpPr>
              <p:nvPr/>
            </p:nvSpPr>
            <p:spPr>
              <a:xfrm rot="20017845">
                <a:off x="-3568811" y="4870736"/>
                <a:ext cx="2407609" cy="541204"/>
              </a:xfrm>
              <a:prstGeom prst="rect">
                <a:avLst/>
              </a:prstGeom>
            </p:spPr>
            <p:txBody>
              <a:bodyPr vert="horz" lIns="91440" tIns="45720" rIns="91440" bIns="45720" rtlCol="0">
                <a:noAutofit/>
              </a:bodyPr>
              <a:lst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algn="ctr">
                  <a:buNone/>
                </a:pPr>
                <a:r>
                  <a:rPr lang="en-GB" b="1" dirty="0">
                    <a:solidFill>
                      <a:schemeClr val="tx1"/>
                    </a:solidFill>
                  </a:rPr>
                  <a:t>Session 8 –</a:t>
                </a:r>
              </a:p>
            </p:txBody>
          </p:sp>
          <p:sp>
            <p:nvSpPr>
              <p:cNvPr id="9" name="Subtitle 2"/>
              <p:cNvSpPr txBox="1">
                <a:spLocks/>
              </p:cNvSpPr>
              <p:nvPr/>
            </p:nvSpPr>
            <p:spPr>
              <a:xfrm rot="20030615">
                <a:off x="-3263136" y="5467909"/>
                <a:ext cx="2463496" cy="822575"/>
              </a:xfrm>
              <a:prstGeom prst="rect">
                <a:avLst/>
              </a:prstGeom>
            </p:spPr>
            <p:txBody>
              <a:bodyPr vert="horz" lIns="91440" tIns="45720" rIns="91440" bIns="45720" rtlCol="0">
                <a:noAutofit/>
              </a:bodyPr>
              <a:lstStyle>
                <a:lvl1pPr marL="0" indent="0" algn="ctr" defTabSz="457200" rtl="0" eaLnBrk="1" latinLnBrk="0" hangingPunct="1">
                  <a:spcBef>
                    <a:spcPct val="20000"/>
                  </a:spcBef>
                  <a:buClr>
                    <a:schemeClr val="accent1"/>
                  </a:buClr>
                  <a:buSzPct val="95000"/>
                  <a:buFont typeface="Rage Italic" pitchFamily="66" charset="0"/>
                  <a:buNone/>
                  <a:defRPr sz="1800" kern="1200">
                    <a:solidFill>
                      <a:srgbClr val="000100"/>
                    </a:solidFill>
                    <a:latin typeface="+mn-lt"/>
                    <a:ea typeface="+mn-ea"/>
                    <a:cs typeface="+mn-cs"/>
                  </a:defRPr>
                </a:lvl1pPr>
                <a:lvl2pPr marL="457200" indent="0" algn="ctr" defTabSz="457200" rtl="0" eaLnBrk="1" latinLnBrk="0" hangingPunct="1">
                  <a:spcBef>
                    <a:spcPct val="20000"/>
                  </a:spcBef>
                  <a:buClr>
                    <a:schemeClr val="accent1"/>
                  </a:buClr>
                  <a:buSzPct val="95000"/>
                  <a:buFont typeface="Rage Italic" pitchFamily="66" charset="0"/>
                  <a:buNone/>
                  <a:defRPr sz="22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accent1"/>
                  </a:buClr>
                  <a:buSzPct val="95000"/>
                  <a:buFont typeface="Rage Italic" pitchFamily="66" charset="0"/>
                  <a:buNone/>
                  <a:defRPr sz="20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accent1"/>
                  </a:buClr>
                  <a:buSzPct val="95000"/>
                  <a:buFont typeface="Rage Italic" pitchFamily="66" charset="0"/>
                  <a:buNone/>
                  <a:defRPr sz="16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accent1"/>
                  </a:buClr>
                  <a:buSzPct val="95000"/>
                  <a:buFont typeface="Rage Italic" pitchFamily="66" charset="0"/>
                  <a:buNone/>
                  <a:defRPr sz="1400" kern="1200" baseline="0">
                    <a:solidFill>
                      <a:schemeClr val="tx1">
                        <a:tint val="75000"/>
                      </a:schemeClr>
                    </a:solidFill>
                    <a:latin typeface="+mn-lt"/>
                    <a:ea typeface="+mn-ea"/>
                    <a:cs typeface="+mn-cs"/>
                  </a:defRPr>
                </a:lvl5pPr>
                <a:lvl6pPr marL="2286000" indent="0" algn="ctr" defTabSz="457200" rtl="0" eaLnBrk="1" latinLnBrk="0" hangingPunct="1">
                  <a:spcBef>
                    <a:spcPct val="20000"/>
                  </a:spcBef>
                  <a:buClr>
                    <a:schemeClr val="accent1"/>
                  </a:buClr>
                  <a:buSzPct val="95000"/>
                  <a:buFont typeface="Rage Italic" pitchFamily="66" charset="0"/>
                  <a:buNone/>
                  <a:defRPr sz="1400" kern="1200">
                    <a:solidFill>
                      <a:schemeClr val="tx1">
                        <a:tint val="75000"/>
                      </a:schemeClr>
                    </a:solidFill>
                    <a:latin typeface="+mn-lt"/>
                    <a:ea typeface="+mn-ea"/>
                    <a:cs typeface="+mn-cs"/>
                  </a:defRPr>
                </a:lvl6pPr>
                <a:lvl7pPr marL="2743200" indent="0" algn="ctr" defTabSz="457200" rtl="0" eaLnBrk="1" latinLnBrk="0" hangingPunct="1">
                  <a:spcBef>
                    <a:spcPct val="20000"/>
                  </a:spcBef>
                  <a:buClr>
                    <a:schemeClr val="accent1"/>
                  </a:buClr>
                  <a:buSzPct val="95000"/>
                  <a:buFont typeface="Rage Italic" pitchFamily="66" charset="0"/>
                  <a:buNone/>
                  <a:defRPr sz="1400" kern="1200">
                    <a:solidFill>
                      <a:schemeClr val="tx1">
                        <a:tint val="75000"/>
                      </a:schemeClr>
                    </a:solidFill>
                    <a:latin typeface="+mn-lt"/>
                    <a:ea typeface="+mn-ea"/>
                    <a:cs typeface="+mn-cs"/>
                  </a:defRPr>
                </a:lvl7pPr>
                <a:lvl8pPr marL="3200400" indent="0" algn="ctr" defTabSz="457200" rtl="0" eaLnBrk="1" latinLnBrk="0" hangingPunct="1">
                  <a:spcBef>
                    <a:spcPct val="20000"/>
                  </a:spcBef>
                  <a:buClr>
                    <a:schemeClr val="accent1"/>
                  </a:buClr>
                  <a:buSzPct val="95000"/>
                  <a:buFont typeface="Rage Italic" pitchFamily="66" charset="0"/>
                  <a:buNone/>
                  <a:defRPr sz="1400" kern="1200">
                    <a:solidFill>
                      <a:schemeClr val="tx1">
                        <a:tint val="75000"/>
                      </a:schemeClr>
                    </a:solidFill>
                    <a:latin typeface="+mn-lt"/>
                    <a:ea typeface="+mn-ea"/>
                    <a:cs typeface="+mn-cs"/>
                  </a:defRPr>
                </a:lvl8pPr>
                <a:lvl9pPr marL="3657600" indent="0" algn="ctr" defTabSz="457200" rtl="0" eaLnBrk="1" latinLnBrk="0" hangingPunct="1">
                  <a:spcBef>
                    <a:spcPct val="20000"/>
                  </a:spcBef>
                  <a:buClr>
                    <a:schemeClr val="accent1"/>
                  </a:buClr>
                  <a:buSzPct val="95000"/>
                  <a:buFont typeface="Rage Italic" pitchFamily="66" charset="0"/>
                  <a:buNone/>
                  <a:defRPr sz="1400" kern="1200">
                    <a:solidFill>
                      <a:schemeClr val="tx1">
                        <a:tint val="75000"/>
                      </a:schemeClr>
                    </a:solidFill>
                    <a:latin typeface="+mn-lt"/>
                    <a:ea typeface="+mn-ea"/>
                    <a:cs typeface="+mn-cs"/>
                  </a:defRPr>
                </a:lvl9pPr>
              </a:lstStyle>
              <a:p>
                <a:r>
                  <a:rPr lang="en-GB" sz="2400" dirty="0"/>
                  <a:t>Staying active</a:t>
                </a:r>
              </a:p>
            </p:txBody>
          </p:sp>
        </p:grpSp>
      </p:grpSp>
      <p:sp>
        <p:nvSpPr>
          <p:cNvPr id="12" name="Title 1"/>
          <p:cNvSpPr txBox="1">
            <a:spLocks/>
          </p:cNvSpPr>
          <p:nvPr/>
        </p:nvSpPr>
        <p:spPr>
          <a:xfrm>
            <a:off x="467544" y="588030"/>
            <a:ext cx="4321085" cy="384908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7200" b="1" dirty="0"/>
              <a:t>Living Well with Dementia</a:t>
            </a:r>
          </a:p>
        </p:txBody>
      </p:sp>
      <p:sp>
        <p:nvSpPr>
          <p:cNvPr id="18" name="TextBox 17"/>
          <p:cNvSpPr txBox="1"/>
          <p:nvPr/>
        </p:nvSpPr>
        <p:spPr>
          <a:xfrm>
            <a:off x="196347" y="5517232"/>
            <a:ext cx="4537246" cy="1031051"/>
          </a:xfrm>
          <a:prstGeom prst="rect">
            <a:avLst/>
          </a:prstGeom>
          <a:noFill/>
        </p:spPr>
        <p:txBody>
          <a:bodyPr wrap="square" rtlCol="0">
            <a:spAutoFit/>
          </a:bodyPr>
          <a:lstStyle/>
          <a:p>
            <a:r>
              <a:rPr lang="en-GB" sz="2000" b="1" dirty="0">
                <a:solidFill>
                  <a:schemeClr val="bg1"/>
                </a:solidFill>
              </a:rPr>
              <a:t>Facilitated by: </a:t>
            </a:r>
          </a:p>
          <a:p>
            <a:endParaRPr lang="en-GB" sz="500" b="1" dirty="0">
              <a:solidFill>
                <a:schemeClr val="bg1"/>
              </a:solidFill>
            </a:endParaRPr>
          </a:p>
          <a:p>
            <a:pPr marL="285750" indent="-285750">
              <a:buFont typeface="Arial" panose="020B0604020202020204" pitchFamily="34" charset="0"/>
              <a:buChar char="•"/>
            </a:pPr>
            <a:r>
              <a:rPr lang="en-GB" b="1" dirty="0">
                <a:solidFill>
                  <a:schemeClr val="bg1"/>
                </a:solidFill>
              </a:rPr>
              <a:t>Judith Davidson (Occupational Therapist) </a:t>
            </a:r>
          </a:p>
          <a:p>
            <a:pPr marL="285750" indent="-285750">
              <a:buFont typeface="Arial" panose="020B0604020202020204" pitchFamily="34" charset="0"/>
              <a:buChar char="•"/>
            </a:pPr>
            <a:r>
              <a:rPr lang="en-GB" b="1" dirty="0">
                <a:solidFill>
                  <a:schemeClr val="bg1"/>
                </a:solidFill>
              </a:rPr>
              <a:t>Jessica Rhodes (Assistant Psychologist)</a:t>
            </a:r>
          </a:p>
        </p:txBody>
      </p:sp>
    </p:spTree>
    <p:extLst>
      <p:ext uri="{BB962C8B-B14F-4D97-AF65-F5344CB8AC3E}">
        <p14:creationId xmlns:p14="http://schemas.microsoft.com/office/powerpoint/2010/main" val="1613121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69776"/>
            <a:ext cx="8229600" cy="1143000"/>
          </a:xfrm>
        </p:spPr>
        <p:txBody>
          <a:bodyPr>
            <a:normAutofit/>
          </a:bodyPr>
          <a:lstStyle/>
          <a:p>
            <a:r>
              <a:rPr lang="en-GB" b="1" dirty="0">
                <a:solidFill>
                  <a:schemeClr val="tx1"/>
                </a:solidFill>
              </a:rPr>
              <a:t>Review of Sessions</a:t>
            </a:r>
          </a:p>
        </p:txBody>
      </p:sp>
      <p:sp>
        <p:nvSpPr>
          <p:cNvPr id="20" name="Content Placeholder 2"/>
          <p:cNvSpPr txBox="1">
            <a:spLocks/>
          </p:cNvSpPr>
          <p:nvPr/>
        </p:nvSpPr>
        <p:spPr>
          <a:xfrm>
            <a:off x="467544" y="5252350"/>
            <a:ext cx="8234312" cy="1200986"/>
          </a:xfrm>
          <a:prstGeom prst="rect">
            <a:avLst/>
          </a:prstGeom>
          <a:solidFill>
            <a:srgbClr val="12C8C8"/>
          </a:solidFill>
          <a:ln>
            <a:noFill/>
          </a:ln>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GB" sz="2600" b="1" dirty="0">
              <a:solidFill>
                <a:schemeClr val="bg1"/>
              </a:solidFill>
            </a:endParaRPr>
          </a:p>
        </p:txBody>
      </p:sp>
      <p:sp>
        <p:nvSpPr>
          <p:cNvPr id="14" name="Content Placeholder 2"/>
          <p:cNvSpPr txBox="1">
            <a:spLocks/>
          </p:cNvSpPr>
          <p:nvPr/>
        </p:nvSpPr>
        <p:spPr>
          <a:xfrm>
            <a:off x="471942" y="1628800"/>
            <a:ext cx="4112758" cy="3482355"/>
          </a:xfrm>
          <a:prstGeom prst="rect">
            <a:avLst/>
          </a:prstGeom>
          <a:noFill/>
          <a:ln>
            <a:noFill/>
          </a:ln>
        </p:spPr>
        <p:txBody>
          <a:bodyPr vert="horz" lIns="91440" tIns="45720" rIns="91440" bIns="45720" rtlCol="0" anchor="ctr">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buFont typeface="+mj-lt"/>
              <a:buAutoNum type="arabicParenR"/>
            </a:pPr>
            <a:r>
              <a:rPr lang="en-GB" sz="2400" dirty="0"/>
              <a:t>Is there anything wrong with me?</a:t>
            </a:r>
          </a:p>
          <a:p>
            <a:pPr marL="457200" indent="-457200">
              <a:buFont typeface="+mj-lt"/>
              <a:buAutoNum type="arabicParenR"/>
            </a:pPr>
            <a:r>
              <a:rPr lang="en-GB" sz="2400" dirty="0"/>
              <a:t>Memory aids and strategies</a:t>
            </a:r>
          </a:p>
          <a:p>
            <a:pPr marL="457200" indent="-457200">
              <a:buFont typeface="+mj-lt"/>
              <a:buAutoNum type="arabicParenR"/>
            </a:pPr>
            <a:r>
              <a:rPr lang="en-GB" sz="2400" dirty="0"/>
              <a:t>Finding a way through feelings</a:t>
            </a:r>
          </a:p>
          <a:p>
            <a:pPr marL="457200" indent="-457200">
              <a:buFont typeface="+mj-lt"/>
              <a:buAutoNum type="arabicParenR"/>
            </a:pPr>
            <a:r>
              <a:rPr lang="en-GB" sz="2400" dirty="0"/>
              <a:t>Worry, stress and memory</a:t>
            </a:r>
          </a:p>
          <a:p>
            <a:pPr marL="457200" indent="-457200">
              <a:buFont typeface="+mj-lt"/>
              <a:buAutoNum type="arabicParenR"/>
            </a:pPr>
            <a:r>
              <a:rPr lang="en-GB" sz="2400" dirty="0"/>
              <a:t>What is dementia?</a:t>
            </a:r>
          </a:p>
          <a:p>
            <a:pPr marL="457200" indent="-457200">
              <a:buFont typeface="+mj-lt"/>
              <a:buAutoNum type="arabicParenR"/>
            </a:pPr>
            <a:r>
              <a:rPr lang="en-GB" sz="2400" dirty="0"/>
              <a:t>To tell or not to tell</a:t>
            </a:r>
          </a:p>
          <a:p>
            <a:pPr marL="457200" indent="-457200">
              <a:buFont typeface="+mj-lt"/>
              <a:buAutoNum type="arabicParenR"/>
            </a:pPr>
            <a:r>
              <a:rPr lang="en-GB" sz="2400" dirty="0"/>
              <a:t>Living as well as you can</a:t>
            </a:r>
          </a:p>
          <a:p>
            <a:pPr marL="457200" indent="-457200">
              <a:buFont typeface="+mj-lt"/>
              <a:buAutoNum type="arabicParenR"/>
            </a:pPr>
            <a:r>
              <a:rPr lang="en-GB" sz="2400" dirty="0"/>
              <a:t>Staying active</a:t>
            </a:r>
          </a:p>
        </p:txBody>
      </p:sp>
      <p:sp>
        <p:nvSpPr>
          <p:cNvPr id="3" name="TextBox 2"/>
          <p:cNvSpPr txBox="1"/>
          <p:nvPr/>
        </p:nvSpPr>
        <p:spPr>
          <a:xfrm>
            <a:off x="682621" y="5384367"/>
            <a:ext cx="7776864" cy="954107"/>
          </a:xfrm>
          <a:prstGeom prst="rect">
            <a:avLst/>
          </a:prstGeom>
          <a:noFill/>
        </p:spPr>
        <p:txBody>
          <a:bodyPr wrap="square" rtlCol="0">
            <a:spAutoFit/>
          </a:bodyPr>
          <a:lstStyle/>
          <a:p>
            <a:pPr algn="ctr"/>
            <a:r>
              <a:rPr lang="en-GB" sz="2800" b="1" dirty="0">
                <a:solidFill>
                  <a:schemeClr val="bg1"/>
                </a:solidFill>
              </a:rPr>
              <a:t>What are the most important things you have learnt from the sessions?</a:t>
            </a:r>
          </a:p>
        </p:txBody>
      </p:sp>
      <p:sp>
        <p:nvSpPr>
          <p:cNvPr id="8" name="TextBox 7"/>
          <p:cNvSpPr txBox="1"/>
          <p:nvPr/>
        </p:nvSpPr>
        <p:spPr>
          <a:xfrm>
            <a:off x="673966" y="5591233"/>
            <a:ext cx="7776864" cy="523220"/>
          </a:xfrm>
          <a:prstGeom prst="rect">
            <a:avLst/>
          </a:prstGeom>
          <a:noFill/>
        </p:spPr>
        <p:txBody>
          <a:bodyPr wrap="square" rtlCol="0">
            <a:spAutoFit/>
          </a:bodyPr>
          <a:lstStyle/>
          <a:p>
            <a:pPr algn="ctr"/>
            <a:r>
              <a:rPr lang="en-GB" sz="2800" b="1" dirty="0">
                <a:solidFill>
                  <a:schemeClr val="bg1"/>
                </a:solidFill>
              </a:rPr>
              <a:t>Is there anything you have found difficult?</a:t>
            </a:r>
          </a:p>
        </p:txBody>
      </p:sp>
      <p:sp>
        <p:nvSpPr>
          <p:cNvPr id="10" name="TextBox 9"/>
          <p:cNvSpPr txBox="1"/>
          <p:nvPr/>
        </p:nvSpPr>
        <p:spPr>
          <a:xfrm>
            <a:off x="685411" y="5376790"/>
            <a:ext cx="7776864" cy="954107"/>
          </a:xfrm>
          <a:prstGeom prst="rect">
            <a:avLst/>
          </a:prstGeom>
          <a:noFill/>
        </p:spPr>
        <p:txBody>
          <a:bodyPr wrap="square" rtlCol="0">
            <a:spAutoFit/>
          </a:bodyPr>
          <a:lstStyle/>
          <a:p>
            <a:pPr algn="ctr"/>
            <a:r>
              <a:rPr lang="en-GB" sz="2800" b="1" dirty="0">
                <a:solidFill>
                  <a:schemeClr val="bg1"/>
                </a:solidFill>
              </a:rPr>
              <a:t>How are you feeling about reaching the end of the group?</a:t>
            </a:r>
          </a:p>
        </p:txBody>
      </p:sp>
      <p:sp>
        <p:nvSpPr>
          <p:cNvPr id="12" name="Rectangle 11">
            <a:extLst>
              <a:ext uri="{FF2B5EF4-FFF2-40B4-BE49-F238E27FC236}">
                <a16:creationId xmlns:a16="http://schemas.microsoft.com/office/drawing/2014/main" id="{944553E3-FAB9-4308-8D79-41FDCEC34221}"/>
              </a:ext>
            </a:extLst>
          </p:cNvPr>
          <p:cNvSpPr/>
          <p:nvPr/>
        </p:nvSpPr>
        <p:spPr>
          <a:xfrm>
            <a:off x="5948558" y="1631608"/>
            <a:ext cx="1860917" cy="9824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B6168761-6A27-4D86-81CA-93EE2821CD9B}"/>
              </a:ext>
            </a:extLst>
          </p:cNvPr>
          <p:cNvSpPr/>
          <p:nvPr/>
        </p:nvSpPr>
        <p:spPr>
          <a:xfrm>
            <a:off x="7149494" y="1632868"/>
            <a:ext cx="982414" cy="9918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9" name="Group 18">
            <a:extLst>
              <a:ext uri="{FF2B5EF4-FFF2-40B4-BE49-F238E27FC236}">
                <a16:creationId xmlns:a16="http://schemas.microsoft.com/office/drawing/2014/main" id="{53063F0D-A9A0-4D46-B146-D518E25AAC18}"/>
              </a:ext>
            </a:extLst>
          </p:cNvPr>
          <p:cNvGrpSpPr/>
          <p:nvPr/>
        </p:nvGrpSpPr>
        <p:grpSpPr>
          <a:xfrm>
            <a:off x="4861056" y="1631608"/>
            <a:ext cx="4095907" cy="3405441"/>
            <a:chOff x="4577668" y="1631608"/>
            <a:chExt cx="4095907" cy="3405441"/>
          </a:xfrm>
        </p:grpSpPr>
        <p:pic>
          <p:nvPicPr>
            <p:cNvPr id="5" name="Picture 5" descr="Shape&#10;&#10;Description automatically generated">
              <a:extLst>
                <a:ext uri="{FF2B5EF4-FFF2-40B4-BE49-F238E27FC236}">
                  <a16:creationId xmlns:a16="http://schemas.microsoft.com/office/drawing/2014/main" id="{AC1391DB-40EC-43EA-8D91-D73538F9571F}"/>
                </a:ext>
              </a:extLst>
            </p:cNvPr>
            <p:cNvPicPr>
              <a:picLocks noChangeAspect="1"/>
            </p:cNvPicPr>
            <p:nvPr/>
          </p:nvPicPr>
          <p:blipFill>
            <a:blip r:embed="rId3"/>
            <a:stretch>
              <a:fillRect/>
            </a:stretch>
          </p:blipFill>
          <p:spPr>
            <a:xfrm>
              <a:off x="4806268" y="1698150"/>
              <a:ext cx="3867307" cy="3338899"/>
            </a:xfrm>
            <a:prstGeom prst="rect">
              <a:avLst/>
            </a:prstGeom>
          </p:spPr>
        </p:pic>
        <p:grpSp>
          <p:nvGrpSpPr>
            <p:cNvPr id="9" name="Group 8">
              <a:extLst>
                <a:ext uri="{FF2B5EF4-FFF2-40B4-BE49-F238E27FC236}">
                  <a16:creationId xmlns:a16="http://schemas.microsoft.com/office/drawing/2014/main" id="{BA272E39-4C00-4E90-B2B0-642718870E5D}"/>
                </a:ext>
              </a:extLst>
            </p:cNvPr>
            <p:cNvGrpSpPr/>
            <p:nvPr/>
          </p:nvGrpSpPr>
          <p:grpSpPr>
            <a:xfrm>
              <a:off x="4577668" y="1989386"/>
              <a:ext cx="1076875" cy="1149142"/>
              <a:chOff x="4738254" y="1989386"/>
              <a:chExt cx="916289" cy="1149142"/>
            </a:xfrm>
          </p:grpSpPr>
          <p:sp>
            <p:nvSpPr>
              <p:cNvPr id="6" name="Rectangle 5">
                <a:extLst>
                  <a:ext uri="{FF2B5EF4-FFF2-40B4-BE49-F238E27FC236}">
                    <a16:creationId xmlns:a16="http://schemas.microsoft.com/office/drawing/2014/main" id="{FF0A8E44-81A2-43CC-9306-3A06E95391EE}"/>
                  </a:ext>
                </a:extLst>
              </p:cNvPr>
              <p:cNvSpPr/>
              <p:nvPr/>
            </p:nvSpPr>
            <p:spPr>
              <a:xfrm>
                <a:off x="4738254" y="1989386"/>
                <a:ext cx="916289" cy="9162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8" descr="Shape, arrow&#10;&#10;Description automatically generated">
                <a:extLst>
                  <a:ext uri="{FF2B5EF4-FFF2-40B4-BE49-F238E27FC236}">
                    <a16:creationId xmlns:a16="http://schemas.microsoft.com/office/drawing/2014/main" id="{43F6D4E9-7B17-44E8-AF72-FBA0E1E0A6D6}"/>
                  </a:ext>
                </a:extLst>
              </p:cNvPr>
              <p:cNvPicPr>
                <a:picLocks noChangeAspect="1"/>
              </p:cNvPicPr>
              <p:nvPr/>
            </p:nvPicPr>
            <p:blipFill>
              <a:blip r:embed="rId4"/>
              <a:stretch>
                <a:fillRect/>
              </a:stretch>
            </p:blipFill>
            <p:spPr>
              <a:xfrm rot="-1080000">
                <a:off x="4787375" y="2368655"/>
                <a:ext cx="721697" cy="769873"/>
              </a:xfrm>
              <a:prstGeom prst="rect">
                <a:avLst/>
              </a:prstGeom>
            </p:spPr>
          </p:pic>
        </p:grpSp>
        <p:sp>
          <p:nvSpPr>
            <p:cNvPr id="21" name="Rectangle 20">
              <a:extLst>
                <a:ext uri="{FF2B5EF4-FFF2-40B4-BE49-F238E27FC236}">
                  <a16:creationId xmlns:a16="http://schemas.microsoft.com/office/drawing/2014/main" id="{0B706866-40EF-4175-84BE-50C82C5AD926}"/>
                </a:ext>
              </a:extLst>
            </p:cNvPr>
            <p:cNvSpPr/>
            <p:nvPr/>
          </p:nvSpPr>
          <p:spPr>
            <a:xfrm>
              <a:off x="6930971" y="1631608"/>
              <a:ext cx="982414" cy="9918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1" name="Group 30">
            <a:extLst>
              <a:ext uri="{FF2B5EF4-FFF2-40B4-BE49-F238E27FC236}">
                <a16:creationId xmlns:a16="http://schemas.microsoft.com/office/drawing/2014/main" id="{23FB98CC-6DC0-423D-A6D8-1C1DB74CC916}"/>
              </a:ext>
            </a:extLst>
          </p:cNvPr>
          <p:cNvGrpSpPr/>
          <p:nvPr/>
        </p:nvGrpSpPr>
        <p:grpSpPr>
          <a:xfrm>
            <a:off x="6100957" y="1585636"/>
            <a:ext cx="2852778" cy="1483065"/>
            <a:chOff x="6100957" y="1585636"/>
            <a:chExt cx="2852778" cy="1483065"/>
          </a:xfrm>
        </p:grpSpPr>
        <p:sp>
          <p:nvSpPr>
            <p:cNvPr id="26" name="Rectangle 25">
              <a:extLst>
                <a:ext uri="{FF2B5EF4-FFF2-40B4-BE49-F238E27FC236}">
                  <a16:creationId xmlns:a16="http://schemas.microsoft.com/office/drawing/2014/main" id="{65CFF95C-A7E2-43AB-B524-C53EC47EDA50}"/>
                </a:ext>
              </a:extLst>
            </p:cNvPr>
            <p:cNvSpPr/>
            <p:nvPr/>
          </p:nvSpPr>
          <p:spPr>
            <a:xfrm>
              <a:off x="7971321" y="2076843"/>
              <a:ext cx="982414" cy="9918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028A2F01-DBC8-4687-A0C5-A5BBE941D053}"/>
                </a:ext>
              </a:extLst>
            </p:cNvPr>
            <p:cNvSpPr/>
            <p:nvPr/>
          </p:nvSpPr>
          <p:spPr>
            <a:xfrm>
              <a:off x="7366759" y="1784008"/>
              <a:ext cx="982414" cy="9918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8DDA3DDB-4218-4E96-A915-D51795D47204}"/>
                </a:ext>
              </a:extLst>
            </p:cNvPr>
            <p:cNvSpPr/>
            <p:nvPr/>
          </p:nvSpPr>
          <p:spPr>
            <a:xfrm>
              <a:off x="6100957" y="1585636"/>
              <a:ext cx="982414" cy="9918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2" name="Picture 32" descr="Icon&#10;&#10;Description automatically generated">
            <a:extLst>
              <a:ext uri="{FF2B5EF4-FFF2-40B4-BE49-F238E27FC236}">
                <a16:creationId xmlns:a16="http://schemas.microsoft.com/office/drawing/2014/main" id="{17C1F9F3-B99E-40B9-9D06-67C39C8BF44E}"/>
              </a:ext>
            </a:extLst>
          </p:cNvPr>
          <p:cNvPicPr>
            <a:picLocks noChangeAspect="1"/>
          </p:cNvPicPr>
          <p:nvPr/>
        </p:nvPicPr>
        <p:blipFill>
          <a:blip r:embed="rId5"/>
          <a:stretch>
            <a:fillRect/>
          </a:stretch>
        </p:blipFill>
        <p:spPr>
          <a:xfrm>
            <a:off x="6099857" y="1526755"/>
            <a:ext cx="590550" cy="857250"/>
          </a:xfrm>
          <a:prstGeom prst="rect">
            <a:avLst/>
          </a:prstGeom>
        </p:spPr>
      </p:pic>
      <p:pic>
        <p:nvPicPr>
          <p:cNvPr id="33" name="Picture 33" descr="A picture containing object, drawing, clock&#10;&#10;Description automatically generated">
            <a:extLst>
              <a:ext uri="{FF2B5EF4-FFF2-40B4-BE49-F238E27FC236}">
                <a16:creationId xmlns:a16="http://schemas.microsoft.com/office/drawing/2014/main" id="{5CDE5E0A-4A3D-4D1A-8A54-F5AB75602A9C}"/>
              </a:ext>
            </a:extLst>
          </p:cNvPr>
          <p:cNvPicPr>
            <a:picLocks noChangeAspect="1"/>
          </p:cNvPicPr>
          <p:nvPr/>
        </p:nvPicPr>
        <p:blipFill>
          <a:blip r:embed="rId6"/>
          <a:stretch>
            <a:fillRect/>
          </a:stretch>
        </p:blipFill>
        <p:spPr>
          <a:xfrm>
            <a:off x="7327716" y="1867766"/>
            <a:ext cx="713667" cy="713667"/>
          </a:xfrm>
          <a:prstGeom prst="rect">
            <a:avLst/>
          </a:prstGeom>
        </p:spPr>
      </p:pic>
    </p:spTree>
    <p:extLst>
      <p:ext uri="{BB962C8B-B14F-4D97-AF65-F5344CB8AC3E}">
        <p14:creationId xmlns:p14="http://schemas.microsoft.com/office/powerpoint/2010/main" val="301410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8" grpId="0"/>
      <p:bldP spid="8" grpId="1"/>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5157192"/>
            <a:ext cx="9144000" cy="1700808"/>
          </a:xfrm>
          <a:prstGeom prst="rect">
            <a:avLst/>
          </a:prstGeom>
          <a:solidFill>
            <a:srgbClr val="12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7" descr="https://media.istockphoto.com/vectors/people-discussing-with-speech-bubbles-vector-id469298184?k=6&amp;m=469298184&amp;s=612x612&amp;w=0&amp;h=0SxlTtUNgHZ_TA7Al1AJLnF9h4RnqDpiINQt786Yx8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296806"/>
            <a:ext cx="7560840" cy="3860385"/>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a:spLocks noGrp="1"/>
          </p:cNvSpPr>
          <p:nvPr>
            <p:ph type="title"/>
          </p:nvPr>
        </p:nvSpPr>
        <p:spPr>
          <a:xfrm>
            <a:off x="457200" y="188640"/>
            <a:ext cx="8229600" cy="1143000"/>
          </a:xfrm>
        </p:spPr>
        <p:txBody>
          <a:bodyPr/>
          <a:lstStyle/>
          <a:p>
            <a:r>
              <a:rPr lang="en-GB" b="1" dirty="0">
                <a:solidFill>
                  <a:schemeClr val="tx1"/>
                </a:solidFill>
              </a:rPr>
              <a:t>Summary</a:t>
            </a:r>
          </a:p>
        </p:txBody>
      </p:sp>
      <p:sp>
        <p:nvSpPr>
          <p:cNvPr id="4" name="TextBox 3"/>
          <p:cNvSpPr txBox="1"/>
          <p:nvPr/>
        </p:nvSpPr>
        <p:spPr>
          <a:xfrm>
            <a:off x="971600" y="5691728"/>
            <a:ext cx="7200800" cy="584775"/>
          </a:xfrm>
          <a:prstGeom prst="rect">
            <a:avLst/>
          </a:prstGeom>
          <a:noFill/>
        </p:spPr>
        <p:txBody>
          <a:bodyPr wrap="square" rtlCol="0">
            <a:spAutoFit/>
          </a:bodyPr>
          <a:lstStyle/>
          <a:p>
            <a:pPr algn="ctr"/>
            <a:r>
              <a:rPr lang="en-GB" sz="3200" b="1" dirty="0">
                <a:solidFill>
                  <a:schemeClr val="bg1"/>
                </a:solidFill>
              </a:rPr>
              <a:t>Do you have any feedback for us?</a:t>
            </a:r>
          </a:p>
        </p:txBody>
      </p:sp>
    </p:spTree>
    <p:extLst>
      <p:ext uri="{BB962C8B-B14F-4D97-AF65-F5344CB8AC3E}">
        <p14:creationId xmlns:p14="http://schemas.microsoft.com/office/powerpoint/2010/main" val="501827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5157192"/>
            <a:ext cx="9144000" cy="1700808"/>
          </a:xfrm>
          <a:prstGeom prst="rect">
            <a:avLst/>
          </a:prstGeom>
          <a:solidFill>
            <a:srgbClr val="12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t>Thank you for joining us for the Living Well with Dementia group!</a:t>
            </a:r>
          </a:p>
        </p:txBody>
      </p:sp>
      <p:pic>
        <p:nvPicPr>
          <p:cNvPr id="5" name="Picture 12" descr="A picture containing arrow&#10;&#10;Description automatically generated">
            <a:extLst>
              <a:ext uri="{FF2B5EF4-FFF2-40B4-BE49-F238E27FC236}">
                <a16:creationId xmlns:a16="http://schemas.microsoft.com/office/drawing/2014/main" id="{D2310A01-972C-4B3E-9C97-C2ECA019B2D6}"/>
              </a:ext>
            </a:extLst>
          </p:cNvPr>
          <p:cNvPicPr>
            <a:picLocks noChangeAspect="1"/>
          </p:cNvPicPr>
          <p:nvPr/>
        </p:nvPicPr>
        <p:blipFill rotWithShape="1">
          <a:blip r:embed="rId3"/>
          <a:srcRect t="21026" r="344" b="-513"/>
          <a:stretch/>
        </p:blipFill>
        <p:spPr>
          <a:xfrm>
            <a:off x="536549" y="854814"/>
            <a:ext cx="7976460" cy="4288733"/>
          </a:xfrm>
          <a:prstGeom prst="rect">
            <a:avLst/>
          </a:prstGeom>
        </p:spPr>
      </p:pic>
    </p:spTree>
    <p:extLst>
      <p:ext uri="{BB962C8B-B14F-4D97-AF65-F5344CB8AC3E}">
        <p14:creationId xmlns:p14="http://schemas.microsoft.com/office/powerpoint/2010/main" val="1377994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69776"/>
            <a:ext cx="8229600" cy="1143000"/>
          </a:xfrm>
        </p:spPr>
        <p:txBody>
          <a:bodyPr>
            <a:normAutofit/>
          </a:bodyPr>
          <a:lstStyle/>
          <a:p>
            <a:r>
              <a:rPr lang="en-GB" b="1" dirty="0">
                <a:solidFill>
                  <a:schemeClr val="tx1"/>
                </a:solidFill>
              </a:rPr>
              <a:t>Ice Breaker</a:t>
            </a:r>
          </a:p>
        </p:txBody>
      </p:sp>
      <p:sp>
        <p:nvSpPr>
          <p:cNvPr id="3" name="Content Placeholder 2"/>
          <p:cNvSpPr>
            <a:spLocks noGrp="1"/>
          </p:cNvSpPr>
          <p:nvPr>
            <p:ph idx="1"/>
          </p:nvPr>
        </p:nvSpPr>
        <p:spPr>
          <a:xfrm>
            <a:off x="457200" y="1600200"/>
            <a:ext cx="4114800" cy="4525963"/>
          </a:xfrm>
          <a:solidFill>
            <a:srgbClr val="F8E13A"/>
          </a:solidFill>
          <a:ln>
            <a:noFill/>
          </a:ln>
        </p:spPr>
        <p:txBody>
          <a:bodyPr anchor="ctr"/>
          <a:lstStyle/>
          <a:p>
            <a:pPr marL="0" indent="0" algn="ctr">
              <a:buNone/>
            </a:pPr>
            <a:r>
              <a:rPr lang="en-GB" sz="3600" b="1" dirty="0"/>
              <a:t>Welcome back!</a:t>
            </a:r>
          </a:p>
          <a:p>
            <a:pPr marL="0" indent="0" algn="ctr">
              <a:buNone/>
            </a:pPr>
            <a:endParaRPr lang="en-GB" sz="2400" dirty="0"/>
          </a:p>
          <a:p>
            <a:r>
              <a:rPr lang="en-GB" dirty="0"/>
              <a:t>How has your week been?</a:t>
            </a:r>
          </a:p>
          <a:p>
            <a:pPr marL="0" indent="0">
              <a:buNone/>
            </a:pPr>
            <a:endParaRPr lang="en-GB" sz="1200" dirty="0"/>
          </a:p>
          <a:p>
            <a:r>
              <a:rPr lang="en-GB" dirty="0"/>
              <a:t>Have you started working towards your goal?</a:t>
            </a:r>
          </a:p>
        </p:txBody>
      </p:sp>
      <p:sp>
        <p:nvSpPr>
          <p:cNvPr id="8" name="Rectangle 7"/>
          <p:cNvSpPr/>
          <p:nvPr/>
        </p:nvSpPr>
        <p:spPr>
          <a:xfrm>
            <a:off x="8172400" y="3933056"/>
            <a:ext cx="57606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p:cNvGrpSpPr/>
          <p:nvPr/>
        </p:nvGrpSpPr>
        <p:grpSpPr>
          <a:xfrm>
            <a:off x="5364088" y="1556792"/>
            <a:ext cx="946736" cy="4536504"/>
            <a:chOff x="594968" y="1538686"/>
            <a:chExt cx="790786" cy="4874068"/>
          </a:xfrm>
        </p:grpSpPr>
        <p:pic>
          <p:nvPicPr>
            <p:cNvPr id="6" name="Picture 2" descr="Full Function Rehab | SMART Goal Setting Vaughan"/>
            <p:cNvPicPr>
              <a:picLocks noChangeAspect="1" noChangeArrowheads="1"/>
            </p:cNvPicPr>
            <p:nvPr/>
          </p:nvPicPr>
          <p:blipFill rotWithShape="1">
            <a:blip r:embed="rId3">
              <a:extLst>
                <a:ext uri="{28A0092B-C50C-407E-A947-70E740481C1C}">
                  <a14:useLocalDpi xmlns:a14="http://schemas.microsoft.com/office/drawing/2010/main" val="0"/>
                </a:ext>
              </a:extLst>
            </a:blip>
            <a:srcRect r="81132" b="47116"/>
            <a:stretch/>
          </p:blipFill>
          <p:spPr bwMode="auto">
            <a:xfrm>
              <a:off x="612775" y="1538686"/>
              <a:ext cx="755596" cy="96465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Full Function Rehab | SMART Goal Setting Vaughan"/>
            <p:cNvPicPr>
              <a:picLocks noChangeAspect="1" noChangeArrowheads="1"/>
            </p:cNvPicPr>
            <p:nvPr/>
          </p:nvPicPr>
          <p:blipFill rotWithShape="1">
            <a:blip r:embed="rId3">
              <a:extLst>
                <a:ext uri="{28A0092B-C50C-407E-A947-70E740481C1C}">
                  <a14:useLocalDpi xmlns:a14="http://schemas.microsoft.com/office/drawing/2010/main" val="0"/>
                </a:ext>
              </a:extLst>
            </a:blip>
            <a:srcRect l="19871" r="60862" b="47116"/>
            <a:stretch/>
          </p:blipFill>
          <p:spPr bwMode="auto">
            <a:xfrm>
              <a:off x="605849" y="2525636"/>
              <a:ext cx="762522" cy="96271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Full Function Rehab | SMART Goal Setting Vaughan"/>
            <p:cNvPicPr>
              <a:picLocks noChangeAspect="1" noChangeArrowheads="1"/>
            </p:cNvPicPr>
            <p:nvPr/>
          </p:nvPicPr>
          <p:blipFill rotWithShape="1">
            <a:blip r:embed="rId3">
              <a:extLst>
                <a:ext uri="{28A0092B-C50C-407E-A947-70E740481C1C}">
                  <a14:useLocalDpi xmlns:a14="http://schemas.microsoft.com/office/drawing/2010/main" val="0"/>
                </a:ext>
              </a:extLst>
            </a:blip>
            <a:srcRect l="39780" r="39816" b="47116"/>
            <a:stretch/>
          </p:blipFill>
          <p:spPr bwMode="auto">
            <a:xfrm>
              <a:off x="594968" y="3508075"/>
              <a:ext cx="790786" cy="95948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Full Function Rehab | SMART Goal Setting Vaughan"/>
            <p:cNvPicPr>
              <a:picLocks noChangeAspect="1" noChangeArrowheads="1"/>
            </p:cNvPicPr>
            <p:nvPr/>
          </p:nvPicPr>
          <p:blipFill rotWithShape="1">
            <a:blip r:embed="rId3">
              <a:extLst>
                <a:ext uri="{28A0092B-C50C-407E-A947-70E740481C1C}">
                  <a14:useLocalDpi xmlns:a14="http://schemas.microsoft.com/office/drawing/2010/main" val="0"/>
                </a:ext>
              </a:extLst>
            </a:blip>
            <a:srcRect l="60184" r="19908" b="47116"/>
            <a:stretch/>
          </p:blipFill>
          <p:spPr bwMode="auto">
            <a:xfrm>
              <a:off x="604575" y="4481412"/>
              <a:ext cx="771572" cy="95948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Full Function Rehab | SMART Goal Setting Vaughan"/>
            <p:cNvPicPr>
              <a:picLocks noChangeAspect="1" noChangeArrowheads="1"/>
            </p:cNvPicPr>
            <p:nvPr/>
          </p:nvPicPr>
          <p:blipFill rotWithShape="1">
            <a:blip r:embed="rId3">
              <a:extLst>
                <a:ext uri="{28A0092B-C50C-407E-A947-70E740481C1C}">
                  <a14:useLocalDpi xmlns:a14="http://schemas.microsoft.com/office/drawing/2010/main" val="0"/>
                </a:ext>
              </a:extLst>
            </a:blip>
            <a:srcRect l="80092" b="47116"/>
            <a:stretch/>
          </p:blipFill>
          <p:spPr bwMode="auto">
            <a:xfrm>
              <a:off x="596799" y="5453271"/>
              <a:ext cx="771572" cy="959483"/>
            </a:xfrm>
            <a:prstGeom prst="rect">
              <a:avLst/>
            </a:prstGeom>
            <a:noFill/>
            <a:extLst>
              <a:ext uri="{909E8E84-426E-40DD-AFC4-6F175D3DCCD1}">
                <a14:hiddenFill xmlns:a14="http://schemas.microsoft.com/office/drawing/2010/main">
                  <a:solidFill>
                    <a:srgbClr val="FFFFFF"/>
                  </a:solidFill>
                </a14:hiddenFill>
              </a:ext>
            </a:extLst>
          </p:spPr>
        </p:pic>
      </p:grpSp>
      <p:pic>
        <p:nvPicPr>
          <p:cNvPr id="12" name="Picture 2" descr="Full Function Rehab | SMART Goal Setting Vaughan"/>
          <p:cNvPicPr>
            <a:picLocks noChangeAspect="1" noChangeArrowheads="1"/>
          </p:cNvPicPr>
          <p:nvPr/>
        </p:nvPicPr>
        <p:blipFill rotWithShape="1">
          <a:blip r:embed="rId3">
            <a:extLst>
              <a:ext uri="{28A0092B-C50C-407E-A947-70E740481C1C}">
                <a14:useLocalDpi xmlns:a14="http://schemas.microsoft.com/office/drawing/2010/main" val="0"/>
              </a:ext>
            </a:extLst>
          </a:blip>
          <a:srcRect t="77626" r="80479"/>
          <a:stretch/>
        </p:blipFill>
        <p:spPr bwMode="auto">
          <a:xfrm>
            <a:off x="6275960" y="1560414"/>
            <a:ext cx="1920141" cy="93248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Full Function Rehab | SMART Goal Setting Vaughan"/>
          <p:cNvPicPr>
            <a:picLocks noChangeAspect="1" noChangeArrowheads="1"/>
          </p:cNvPicPr>
          <p:nvPr/>
        </p:nvPicPr>
        <p:blipFill rotWithShape="1">
          <a:blip r:embed="rId3">
            <a:extLst>
              <a:ext uri="{28A0092B-C50C-407E-A947-70E740481C1C}">
                <a14:useLocalDpi xmlns:a14="http://schemas.microsoft.com/office/drawing/2010/main" val="0"/>
              </a:ext>
            </a:extLst>
          </a:blip>
          <a:srcRect l="19730" t="77626" r="60540"/>
          <a:stretch/>
        </p:blipFill>
        <p:spPr bwMode="auto">
          <a:xfrm>
            <a:off x="6243882" y="2424510"/>
            <a:ext cx="1940706" cy="93248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Full Function Rehab | SMART Goal Setting Vaughan"/>
          <p:cNvPicPr>
            <a:picLocks noChangeAspect="1" noChangeArrowheads="1"/>
          </p:cNvPicPr>
          <p:nvPr/>
        </p:nvPicPr>
        <p:blipFill rotWithShape="1">
          <a:blip r:embed="rId3">
            <a:extLst>
              <a:ext uri="{28A0092B-C50C-407E-A947-70E740481C1C}">
                <a14:useLocalDpi xmlns:a14="http://schemas.microsoft.com/office/drawing/2010/main" val="0"/>
              </a:ext>
            </a:extLst>
          </a:blip>
          <a:srcRect l="40333" t="77626" r="40136"/>
          <a:stretch/>
        </p:blipFill>
        <p:spPr bwMode="auto">
          <a:xfrm>
            <a:off x="6251259" y="3504630"/>
            <a:ext cx="1921141" cy="93248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Full Function Rehab | SMART Goal Setting Vaughan"/>
          <p:cNvPicPr>
            <a:picLocks noChangeAspect="1" noChangeArrowheads="1"/>
          </p:cNvPicPr>
          <p:nvPr/>
        </p:nvPicPr>
        <p:blipFill rotWithShape="1">
          <a:blip r:embed="rId3">
            <a:extLst>
              <a:ext uri="{28A0092B-C50C-407E-A947-70E740481C1C}">
                <a14:useLocalDpi xmlns:a14="http://schemas.microsoft.com/office/drawing/2010/main" val="0"/>
              </a:ext>
            </a:extLst>
          </a:blip>
          <a:srcRect l="60846" t="77626" r="21151"/>
          <a:stretch/>
        </p:blipFill>
        <p:spPr bwMode="auto">
          <a:xfrm>
            <a:off x="6321273" y="4440734"/>
            <a:ext cx="1770883" cy="93248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Full Function Rehab | SMART Goal Setting Vaughan"/>
          <p:cNvPicPr>
            <a:picLocks noChangeAspect="1" noChangeArrowheads="1"/>
          </p:cNvPicPr>
          <p:nvPr/>
        </p:nvPicPr>
        <p:blipFill rotWithShape="1">
          <a:blip r:embed="rId3">
            <a:extLst>
              <a:ext uri="{28A0092B-C50C-407E-A947-70E740481C1C}">
                <a14:useLocalDpi xmlns:a14="http://schemas.microsoft.com/office/drawing/2010/main" val="0"/>
              </a:ext>
            </a:extLst>
          </a:blip>
          <a:srcRect l="79613" t="77626"/>
          <a:stretch/>
        </p:blipFill>
        <p:spPr bwMode="auto">
          <a:xfrm>
            <a:off x="6206433" y="5376838"/>
            <a:ext cx="2005349" cy="932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8226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69776"/>
            <a:ext cx="8229600" cy="1143000"/>
          </a:xfrm>
        </p:spPr>
        <p:txBody>
          <a:bodyPr>
            <a:normAutofit/>
          </a:bodyPr>
          <a:lstStyle/>
          <a:p>
            <a:pPr algn="l"/>
            <a:r>
              <a:rPr lang="en-GB" b="1" dirty="0">
                <a:solidFill>
                  <a:schemeClr val="tx1"/>
                </a:solidFill>
              </a:rPr>
              <a:t>Last Week</a:t>
            </a:r>
          </a:p>
        </p:txBody>
      </p:sp>
      <p:sp>
        <p:nvSpPr>
          <p:cNvPr id="6" name="Content Placeholder 2"/>
          <p:cNvSpPr txBox="1">
            <a:spLocks/>
          </p:cNvSpPr>
          <p:nvPr/>
        </p:nvSpPr>
        <p:spPr>
          <a:xfrm>
            <a:off x="467544" y="1700808"/>
            <a:ext cx="6984776" cy="4824536"/>
          </a:xfrm>
          <a:prstGeom prst="rect">
            <a:avLst/>
          </a:prstGeom>
          <a:solidFill>
            <a:schemeClr val="bg1"/>
          </a:solidFill>
          <a:ln w="38100">
            <a:noFill/>
          </a:ln>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3500" b="1" dirty="0">
                <a:solidFill>
                  <a:srgbClr val="12C8C8"/>
                </a:solidFill>
              </a:rPr>
              <a:t>What did we discuss?</a:t>
            </a:r>
          </a:p>
          <a:p>
            <a:pPr marL="0" indent="0">
              <a:buNone/>
            </a:pPr>
            <a:endParaRPr lang="en-GB" sz="1500" b="1" dirty="0"/>
          </a:p>
          <a:p>
            <a:r>
              <a:rPr lang="en-GB" dirty="0"/>
              <a:t>What can I do well?</a:t>
            </a:r>
          </a:p>
          <a:p>
            <a:endParaRPr lang="en-GB" sz="1800" dirty="0"/>
          </a:p>
          <a:p>
            <a:r>
              <a:rPr lang="en-GB" dirty="0"/>
              <a:t>Making a change</a:t>
            </a:r>
          </a:p>
          <a:p>
            <a:pPr marL="0" indent="0">
              <a:buNone/>
            </a:pPr>
            <a:endParaRPr lang="en-GB" sz="1800" dirty="0"/>
          </a:p>
          <a:p>
            <a:r>
              <a:rPr lang="en-GB" dirty="0"/>
              <a:t>Taking charge of your life</a:t>
            </a:r>
          </a:p>
          <a:p>
            <a:pPr marL="0" indent="0">
              <a:buNone/>
            </a:pPr>
            <a:endParaRPr lang="en-GB" sz="1800" dirty="0"/>
          </a:p>
          <a:p>
            <a:r>
              <a:rPr lang="en-GB" dirty="0"/>
              <a:t>Driving</a:t>
            </a:r>
            <a:endParaRPr lang="en-GB" b="1" dirty="0"/>
          </a:p>
          <a:p>
            <a:endParaRPr lang="en-GB" b="1" dirty="0"/>
          </a:p>
          <a:p>
            <a:pPr marL="742950" indent="-742950" algn="ctr">
              <a:buFont typeface="Arial" panose="020B0604020202020204" pitchFamily="34" charset="0"/>
              <a:buAutoNum type="arabicParenR"/>
            </a:pPr>
            <a:endParaRPr lang="en-GB" sz="3600" dirty="0"/>
          </a:p>
        </p:txBody>
      </p:sp>
      <p:sp>
        <p:nvSpPr>
          <p:cNvPr id="11" name="Rectangle 10"/>
          <p:cNvSpPr/>
          <p:nvPr/>
        </p:nvSpPr>
        <p:spPr>
          <a:xfrm>
            <a:off x="7371134" y="0"/>
            <a:ext cx="1772866" cy="6858000"/>
          </a:xfrm>
          <a:prstGeom prst="rect">
            <a:avLst/>
          </a:prstGeom>
          <a:solidFill>
            <a:srgbClr val="12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AutoShape 2" descr="2019 Recap - DMR Collation – highly commended medical record collation &amp;  analysi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2019 Recap - DMR Collation – highly commended medical record collation &amp;  analysi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2246" y="413172"/>
            <a:ext cx="2619375"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4701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69776"/>
            <a:ext cx="8229600" cy="1143000"/>
          </a:xfrm>
        </p:spPr>
        <p:txBody>
          <a:bodyPr>
            <a:normAutofit/>
          </a:bodyPr>
          <a:lstStyle/>
          <a:p>
            <a:pPr algn="l"/>
            <a:r>
              <a:rPr lang="en-GB" b="1" dirty="0">
                <a:solidFill>
                  <a:schemeClr val="tx1"/>
                </a:solidFill>
              </a:rPr>
              <a:t>This Week</a:t>
            </a:r>
          </a:p>
        </p:txBody>
      </p:sp>
      <p:sp>
        <p:nvSpPr>
          <p:cNvPr id="6" name="Content Placeholder 2"/>
          <p:cNvSpPr txBox="1">
            <a:spLocks/>
          </p:cNvSpPr>
          <p:nvPr/>
        </p:nvSpPr>
        <p:spPr>
          <a:xfrm>
            <a:off x="467544" y="1700808"/>
            <a:ext cx="6984776" cy="4680520"/>
          </a:xfrm>
          <a:prstGeom prst="rect">
            <a:avLst/>
          </a:prstGeom>
          <a:solidFill>
            <a:schemeClr val="bg1"/>
          </a:solidFill>
          <a:ln w="38100">
            <a:noFill/>
          </a:ln>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3500" b="1" dirty="0">
                <a:solidFill>
                  <a:srgbClr val="12C8C8"/>
                </a:solidFill>
              </a:rPr>
              <a:t>Staying Active</a:t>
            </a:r>
          </a:p>
          <a:p>
            <a:pPr marL="0" indent="0">
              <a:buNone/>
            </a:pPr>
            <a:endParaRPr lang="en-GB" sz="1400" dirty="0"/>
          </a:p>
          <a:p>
            <a:r>
              <a:rPr lang="en-GB" dirty="0"/>
              <a:t>Physical activity</a:t>
            </a:r>
          </a:p>
          <a:p>
            <a:endParaRPr lang="en-GB" sz="1800" dirty="0"/>
          </a:p>
          <a:p>
            <a:r>
              <a:rPr lang="en-GB" dirty="0"/>
              <a:t>Mental activity</a:t>
            </a:r>
          </a:p>
          <a:p>
            <a:pPr marL="0" indent="0">
              <a:buNone/>
            </a:pPr>
            <a:endParaRPr lang="en-GB" sz="1800" dirty="0"/>
          </a:p>
          <a:p>
            <a:r>
              <a:rPr lang="en-GB" dirty="0"/>
              <a:t>Social activity</a:t>
            </a:r>
          </a:p>
          <a:p>
            <a:pPr marL="0" indent="0">
              <a:buNone/>
            </a:pPr>
            <a:endParaRPr lang="en-GB" sz="1800" dirty="0"/>
          </a:p>
          <a:p>
            <a:r>
              <a:rPr lang="en-GB" dirty="0"/>
              <a:t>Session review and goodbye!</a:t>
            </a:r>
          </a:p>
          <a:p>
            <a:pPr marL="742950" indent="-742950" algn="ctr">
              <a:buFont typeface="Arial" panose="020B0604020202020204" pitchFamily="34" charset="0"/>
              <a:buAutoNum type="arabicParenR"/>
            </a:pPr>
            <a:endParaRPr lang="en-GB" sz="3600" dirty="0"/>
          </a:p>
        </p:txBody>
      </p:sp>
      <p:sp>
        <p:nvSpPr>
          <p:cNvPr id="11" name="Rectangle 10"/>
          <p:cNvSpPr/>
          <p:nvPr/>
        </p:nvSpPr>
        <p:spPr>
          <a:xfrm>
            <a:off x="7371134" y="0"/>
            <a:ext cx="1772866" cy="6858000"/>
          </a:xfrm>
          <a:prstGeom prst="rect">
            <a:avLst/>
          </a:prstGeom>
          <a:solidFill>
            <a:srgbClr val="12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045363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69776"/>
            <a:ext cx="8229600" cy="1143000"/>
          </a:xfrm>
        </p:spPr>
        <p:txBody>
          <a:bodyPr>
            <a:normAutofit/>
          </a:bodyPr>
          <a:lstStyle/>
          <a:p>
            <a:r>
              <a:rPr lang="en-GB" b="1" dirty="0">
                <a:solidFill>
                  <a:schemeClr val="tx1"/>
                </a:solidFill>
              </a:rPr>
              <a:t>Physical Activity</a:t>
            </a:r>
          </a:p>
        </p:txBody>
      </p:sp>
      <p:sp>
        <p:nvSpPr>
          <p:cNvPr id="20" name="Content Placeholder 2"/>
          <p:cNvSpPr txBox="1">
            <a:spLocks/>
          </p:cNvSpPr>
          <p:nvPr/>
        </p:nvSpPr>
        <p:spPr>
          <a:xfrm>
            <a:off x="467544" y="1628800"/>
            <a:ext cx="3960440" cy="4490466"/>
          </a:xfrm>
          <a:prstGeom prst="rect">
            <a:avLst/>
          </a:prstGeom>
          <a:solidFill>
            <a:srgbClr val="F8E13A"/>
          </a:solidFill>
          <a:ln>
            <a:noFill/>
          </a:ln>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600" dirty="0"/>
              <a:t>Exercise helps people stay well for longer and can help prevent depression.</a:t>
            </a:r>
          </a:p>
          <a:p>
            <a:pPr marL="0" indent="0" algn="ctr">
              <a:buNone/>
            </a:pPr>
            <a:endParaRPr lang="en-GB" sz="2600" dirty="0"/>
          </a:p>
          <a:p>
            <a:pPr marL="0" indent="0" algn="ctr">
              <a:buNone/>
            </a:pPr>
            <a:r>
              <a:rPr lang="en-GB" sz="2600" b="1" dirty="0"/>
              <a:t>What could you do to stay physically active?</a:t>
            </a:r>
          </a:p>
        </p:txBody>
      </p:sp>
      <p:pic>
        <p:nvPicPr>
          <p:cNvPr id="9" name="Picture 2" descr="Active Older Adults | YMCA Western North Carolina"/>
          <p:cNvPicPr>
            <a:picLocks noChangeAspect="1" noChangeArrowheads="1"/>
          </p:cNvPicPr>
          <p:nvPr/>
        </p:nvPicPr>
        <p:blipFill rotWithShape="1">
          <a:blip r:embed="rId3">
            <a:extLst>
              <a:ext uri="{28A0092B-C50C-407E-A947-70E740481C1C}">
                <a14:useLocalDpi xmlns:a14="http://schemas.microsoft.com/office/drawing/2010/main" val="0"/>
              </a:ext>
            </a:extLst>
          </a:blip>
          <a:srcRect r="28257"/>
          <a:stretch/>
        </p:blipFill>
        <p:spPr bwMode="auto">
          <a:xfrm>
            <a:off x="4765784" y="1628800"/>
            <a:ext cx="3957280" cy="4490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371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69776"/>
            <a:ext cx="8229600" cy="1143000"/>
          </a:xfrm>
        </p:spPr>
        <p:txBody>
          <a:bodyPr>
            <a:normAutofit/>
          </a:bodyPr>
          <a:lstStyle/>
          <a:p>
            <a:r>
              <a:rPr lang="en-GB" b="1" dirty="0">
                <a:solidFill>
                  <a:schemeClr val="tx1"/>
                </a:solidFill>
              </a:rPr>
              <a:t>Mental Activity</a:t>
            </a:r>
          </a:p>
        </p:txBody>
      </p:sp>
      <p:sp>
        <p:nvSpPr>
          <p:cNvPr id="5" name="Content Placeholder 2"/>
          <p:cNvSpPr txBox="1">
            <a:spLocks/>
          </p:cNvSpPr>
          <p:nvPr/>
        </p:nvSpPr>
        <p:spPr>
          <a:xfrm>
            <a:off x="4772082" y="1628800"/>
            <a:ext cx="3960440" cy="4490466"/>
          </a:xfrm>
          <a:prstGeom prst="rect">
            <a:avLst/>
          </a:prstGeom>
          <a:solidFill>
            <a:srgbClr val="F8E13A"/>
          </a:solidFill>
          <a:ln>
            <a:noFill/>
          </a:ln>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600" dirty="0"/>
              <a:t>Keep your brain and mind active by doing various exercises, having fun and playing games. </a:t>
            </a:r>
          </a:p>
          <a:p>
            <a:pPr marL="0" indent="0" algn="ctr">
              <a:buNone/>
            </a:pPr>
            <a:endParaRPr lang="en-GB" sz="2600" dirty="0"/>
          </a:p>
          <a:p>
            <a:pPr marL="0" indent="0" algn="ctr">
              <a:buNone/>
            </a:pPr>
            <a:r>
              <a:rPr lang="en-GB" sz="2600" dirty="0"/>
              <a:t>This can help you feel more confident and able.</a:t>
            </a:r>
          </a:p>
          <a:p>
            <a:pPr marL="0" indent="0" algn="ctr">
              <a:buNone/>
            </a:pPr>
            <a:endParaRPr lang="en-GB" sz="2600" dirty="0"/>
          </a:p>
          <a:p>
            <a:pPr marL="0" indent="0" algn="ctr">
              <a:buNone/>
            </a:pPr>
            <a:r>
              <a:rPr lang="en-GB" sz="2600" b="1" dirty="0"/>
              <a:t>What mental activities do you enjoy?</a:t>
            </a:r>
          </a:p>
        </p:txBody>
      </p:sp>
      <p:sp>
        <p:nvSpPr>
          <p:cNvPr id="3" name="AutoShape 2" descr="Why Crossword Puzzles Are Still Mostly Written By Humans | Smart News |  Smithsonian Magaz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Why Crossword Puzzles Are Still Mostly Written By Humans | Smart News |  Smithsonian Magazin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18324" r="15531"/>
          <a:stretch/>
        </p:blipFill>
        <p:spPr bwMode="auto">
          <a:xfrm>
            <a:off x="467544" y="1628800"/>
            <a:ext cx="3960440" cy="4490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6418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69776"/>
            <a:ext cx="8229600" cy="1143000"/>
          </a:xfrm>
        </p:spPr>
        <p:txBody>
          <a:bodyPr>
            <a:normAutofit/>
          </a:bodyPr>
          <a:lstStyle/>
          <a:p>
            <a:r>
              <a:rPr lang="en-GB" b="1" dirty="0">
                <a:solidFill>
                  <a:schemeClr val="tx1"/>
                </a:solidFill>
              </a:rPr>
              <a:t>Social Activity</a:t>
            </a:r>
          </a:p>
        </p:txBody>
      </p:sp>
      <p:sp>
        <p:nvSpPr>
          <p:cNvPr id="20" name="Content Placeholder 2"/>
          <p:cNvSpPr txBox="1">
            <a:spLocks/>
          </p:cNvSpPr>
          <p:nvPr/>
        </p:nvSpPr>
        <p:spPr>
          <a:xfrm>
            <a:off x="467544" y="1628800"/>
            <a:ext cx="3960440" cy="4490466"/>
          </a:xfrm>
          <a:prstGeom prst="rect">
            <a:avLst/>
          </a:prstGeom>
          <a:solidFill>
            <a:srgbClr val="F8E13A"/>
          </a:solidFill>
          <a:ln>
            <a:noFill/>
          </a:ln>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600" dirty="0"/>
              <a:t>Being social and having contact with other people can make you happier, and keep your mind active. </a:t>
            </a:r>
          </a:p>
          <a:p>
            <a:pPr marL="0" indent="0" algn="ctr">
              <a:buNone/>
            </a:pPr>
            <a:endParaRPr lang="en-GB" sz="2600" dirty="0"/>
          </a:p>
          <a:p>
            <a:pPr marL="0" indent="0" algn="ctr">
              <a:buNone/>
            </a:pPr>
            <a:r>
              <a:rPr lang="en-GB" sz="2600" b="1" dirty="0"/>
              <a:t>What could you do to stay socially active?</a:t>
            </a:r>
          </a:p>
        </p:txBody>
      </p:sp>
      <p:pic>
        <p:nvPicPr>
          <p:cNvPr id="6" name="Picture 2" descr="The Importance of Technical Support And Technology Tutoring For Older Adults  - Ultra ITS | On-Site Computer Repair &amp; Technology Tutoring"/>
          <p:cNvPicPr>
            <a:picLocks noChangeAspect="1" noChangeArrowheads="1"/>
          </p:cNvPicPr>
          <p:nvPr/>
        </p:nvPicPr>
        <p:blipFill rotWithShape="1">
          <a:blip r:embed="rId3">
            <a:extLst>
              <a:ext uri="{28A0092B-C50C-407E-A947-70E740481C1C}">
                <a14:useLocalDpi xmlns:a14="http://schemas.microsoft.com/office/drawing/2010/main" val="0"/>
              </a:ext>
            </a:extLst>
          </a:blip>
          <a:srcRect l="6374" r="9652"/>
          <a:stretch/>
        </p:blipFill>
        <p:spPr bwMode="auto">
          <a:xfrm>
            <a:off x="4765784" y="1628800"/>
            <a:ext cx="3957279" cy="4506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1466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69776"/>
            <a:ext cx="8229600" cy="1143000"/>
          </a:xfrm>
        </p:spPr>
        <p:txBody>
          <a:bodyPr>
            <a:normAutofit/>
          </a:bodyPr>
          <a:lstStyle/>
          <a:p>
            <a:r>
              <a:rPr lang="en-GB" b="1" dirty="0"/>
              <a:t>Diet and Nutrition</a:t>
            </a:r>
            <a:endParaRPr lang="en-GB" b="1" dirty="0">
              <a:solidFill>
                <a:schemeClr val="tx1"/>
              </a:solidFill>
            </a:endParaRPr>
          </a:p>
        </p:txBody>
      </p:sp>
      <p:sp>
        <p:nvSpPr>
          <p:cNvPr id="5" name="Content Placeholder 2"/>
          <p:cNvSpPr txBox="1">
            <a:spLocks/>
          </p:cNvSpPr>
          <p:nvPr/>
        </p:nvSpPr>
        <p:spPr>
          <a:xfrm>
            <a:off x="4772082" y="1628800"/>
            <a:ext cx="3960440" cy="4490466"/>
          </a:xfrm>
          <a:prstGeom prst="rect">
            <a:avLst/>
          </a:prstGeom>
          <a:solidFill>
            <a:srgbClr val="F8E13A"/>
          </a:solidFill>
          <a:ln>
            <a:noFill/>
          </a:ln>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600" dirty="0"/>
              <a:t>Good food helps the body and brain to work effectively, and is important for how we feel.</a:t>
            </a:r>
          </a:p>
          <a:p>
            <a:pPr marL="0" indent="0" algn="ctr">
              <a:buNone/>
            </a:pPr>
            <a:endParaRPr lang="en-GB" sz="2600" dirty="0"/>
          </a:p>
          <a:p>
            <a:pPr marL="0" indent="0">
              <a:buNone/>
            </a:pPr>
            <a:r>
              <a:rPr lang="en-GB" sz="2600" b="1" dirty="0"/>
              <a:t>Try to eat:</a:t>
            </a:r>
          </a:p>
          <a:p>
            <a:r>
              <a:rPr lang="en-GB" sz="2600" dirty="0"/>
              <a:t>Five portions of fruit and vegetables a day</a:t>
            </a:r>
          </a:p>
          <a:p>
            <a:r>
              <a:rPr lang="en-GB" sz="2600" dirty="0"/>
              <a:t>“Good” fat and less “bad” fat</a:t>
            </a:r>
          </a:p>
        </p:txBody>
      </p:sp>
      <p:sp>
        <p:nvSpPr>
          <p:cNvPr id="3" name="AutoShape 2" descr="Why Crossword Puzzles Are Still Mostly Written By Humans | Smart News |  Smithsonian Magaz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Why Crossword Puzzles Are Still Mostly Written By Humans | Smart News |  Smithsonian Magazin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Rectangle 7"/>
          <p:cNvSpPr/>
          <p:nvPr/>
        </p:nvSpPr>
        <p:spPr>
          <a:xfrm>
            <a:off x="460375" y="1628800"/>
            <a:ext cx="3967609" cy="4490466"/>
          </a:xfrm>
          <a:prstGeom prst="rect">
            <a:avLst/>
          </a:prstGeom>
          <a:solidFill>
            <a:srgbClr val="12C8C8"/>
          </a:solidFill>
          <a:ln>
            <a:solidFill>
              <a:srgbClr val="12C8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p:cNvCxnSpPr/>
          <p:nvPr/>
        </p:nvCxnSpPr>
        <p:spPr>
          <a:xfrm>
            <a:off x="433698" y="3874033"/>
            <a:ext cx="4032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65678" y="1606766"/>
            <a:ext cx="1658050" cy="400110"/>
          </a:xfrm>
          <a:prstGeom prst="rect">
            <a:avLst/>
          </a:prstGeom>
          <a:noFill/>
        </p:spPr>
        <p:txBody>
          <a:bodyPr wrap="square" rtlCol="0">
            <a:spAutoFit/>
          </a:bodyPr>
          <a:lstStyle/>
          <a:p>
            <a:r>
              <a:rPr lang="en-GB" sz="2000" b="1" dirty="0">
                <a:solidFill>
                  <a:schemeClr val="bg1"/>
                </a:solidFill>
              </a:rPr>
              <a:t>Good fats…</a:t>
            </a:r>
          </a:p>
        </p:txBody>
      </p:sp>
      <p:sp>
        <p:nvSpPr>
          <p:cNvPr id="12" name="TextBox 11"/>
          <p:cNvSpPr txBox="1"/>
          <p:nvPr/>
        </p:nvSpPr>
        <p:spPr>
          <a:xfrm>
            <a:off x="466749" y="3901730"/>
            <a:ext cx="1303313" cy="400110"/>
          </a:xfrm>
          <a:prstGeom prst="rect">
            <a:avLst/>
          </a:prstGeom>
          <a:noFill/>
        </p:spPr>
        <p:txBody>
          <a:bodyPr wrap="square" rtlCol="0">
            <a:spAutoFit/>
          </a:bodyPr>
          <a:lstStyle/>
          <a:p>
            <a:r>
              <a:rPr lang="en-GB" sz="2000" b="1" dirty="0">
                <a:solidFill>
                  <a:schemeClr val="bg1"/>
                </a:solidFill>
              </a:rPr>
              <a:t>Bad fats…</a:t>
            </a:r>
          </a:p>
        </p:txBody>
      </p:sp>
      <p:pic>
        <p:nvPicPr>
          <p:cNvPr id="5122" name="Picture 2" descr="Ultimate Guide to Fat: the good, the bad, and everything in betwe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748" y="1988337"/>
            <a:ext cx="3961235" cy="1872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ealth Check: are saturated fats good or b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376" y="4257772"/>
            <a:ext cx="3967608" cy="18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2679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69776"/>
            <a:ext cx="8229600" cy="1143000"/>
          </a:xfrm>
        </p:spPr>
        <p:txBody>
          <a:bodyPr>
            <a:normAutofit/>
          </a:bodyPr>
          <a:lstStyle/>
          <a:p>
            <a:r>
              <a:rPr lang="en-GB" b="1" dirty="0">
                <a:solidFill>
                  <a:schemeClr val="tx1"/>
                </a:solidFill>
              </a:rPr>
              <a:t>DVD Clip</a:t>
            </a:r>
          </a:p>
        </p:txBody>
      </p:sp>
      <p:sp>
        <p:nvSpPr>
          <p:cNvPr id="20" name="Content Placeholder 2"/>
          <p:cNvSpPr txBox="1">
            <a:spLocks/>
          </p:cNvSpPr>
          <p:nvPr/>
        </p:nvSpPr>
        <p:spPr>
          <a:xfrm>
            <a:off x="467544" y="1628800"/>
            <a:ext cx="8255520" cy="4490467"/>
          </a:xfrm>
          <a:prstGeom prst="rect">
            <a:avLst/>
          </a:prstGeom>
          <a:solidFill>
            <a:srgbClr val="F8E13A"/>
          </a:solidFill>
          <a:ln>
            <a:noFill/>
          </a:ln>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GB" sz="2600" b="1" dirty="0"/>
          </a:p>
        </p:txBody>
      </p:sp>
    </p:spTree>
    <p:extLst>
      <p:ext uri="{BB962C8B-B14F-4D97-AF65-F5344CB8AC3E}">
        <p14:creationId xmlns:p14="http://schemas.microsoft.com/office/powerpoint/2010/main" val="24284478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1635</TotalTime>
  <Words>1177</Words>
  <Application>Microsoft Office PowerPoint</Application>
  <PresentationFormat>On-screen Show (4:3)</PresentationFormat>
  <Paragraphs>134</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Ice Breaker</vt:lpstr>
      <vt:lpstr>Last Week</vt:lpstr>
      <vt:lpstr>This Week</vt:lpstr>
      <vt:lpstr>Physical Activity</vt:lpstr>
      <vt:lpstr>Mental Activity</vt:lpstr>
      <vt:lpstr>Social Activity</vt:lpstr>
      <vt:lpstr>Diet and Nutrition</vt:lpstr>
      <vt:lpstr>DVD Clip</vt:lpstr>
      <vt:lpstr>Review of Sessions</vt:lpstr>
      <vt:lpstr>Summary</vt:lpstr>
      <vt:lpstr>PowerPoint Presentation</vt:lpstr>
    </vt:vector>
  </TitlesOfParts>
  <Company>NHFT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Living Well with Dementia</dc:title>
  <dc:creator>Rhodes Jessica</dc:creator>
  <cp:lastModifiedBy>Rhodes Jessica</cp:lastModifiedBy>
  <cp:revision>231</cp:revision>
  <dcterms:created xsi:type="dcterms:W3CDTF">2020-09-08T12:47:25Z</dcterms:created>
  <dcterms:modified xsi:type="dcterms:W3CDTF">2020-12-17T11:03:10Z</dcterms:modified>
</cp:coreProperties>
</file>