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7" r:id="rId2"/>
    <p:sldId id="274" r:id="rId3"/>
    <p:sldId id="275" r:id="rId4"/>
    <p:sldId id="282" r:id="rId5"/>
    <p:sldId id="278" r:id="rId6"/>
    <p:sldId id="284" r:id="rId7"/>
    <p:sldId id="283" r:id="rId8"/>
    <p:sldId id="281" r:id="rId9"/>
    <p:sldId id="273" r:id="rId10"/>
    <p:sldId id="27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13A"/>
    <a:srgbClr val="12C8C8"/>
    <a:srgbClr val="A0E5FE"/>
    <a:srgbClr val="000000"/>
    <a:srgbClr val="EFDC4F"/>
    <a:srgbClr val="F8CF3A"/>
    <a:srgbClr val="9EF3FC"/>
    <a:srgbClr val="4BD0FF"/>
    <a:srgbClr val="44E9FA"/>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5B91B-63E7-082A-5A6F-C704C962AED3}" v="18" dt="2020-12-14T09:50:24.034"/>
    <p1510:client id="{6497FD78-70E1-26E6-D7F9-38A7708D733B}" v="33" dt="2020-12-17T10:13:46.429"/>
    <p1510:client id="{8F294453-89E2-8A89-FBCF-4F107B4331B9}" v="12" dt="2020-12-14T10:52:03.185"/>
    <p1510:client id="{C36349E2-DDA9-E772-9E00-E461B12139FF}" v="2" dt="2020-12-17T10:54:12.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80048" autoAdjust="0"/>
  </p:normalViewPr>
  <p:slideViewPr>
    <p:cSldViewPr>
      <p:cViewPr>
        <p:scale>
          <a:sx n="60" d="100"/>
          <a:sy n="60" d="100"/>
        </p:scale>
        <p:origin x="-2136" y="-29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Jessica" userId="S::jessica.rhodes@nhft.nhs.uk::fb8fc5d8-47b9-4dac-95d5-f45ebae78233" providerId="AD" clId="Web-{8F294453-89E2-8A89-FBCF-4F107B4331B9}"/>
    <pc:docChg chg="modSld">
      <pc:chgData name="Rhodes Jessica" userId="S::jessica.rhodes@nhft.nhs.uk::fb8fc5d8-47b9-4dac-95d5-f45ebae78233" providerId="AD" clId="Web-{8F294453-89E2-8A89-FBCF-4F107B4331B9}" dt="2020-12-14T10:52:03.185" v="11"/>
      <pc:docMkLst>
        <pc:docMk/>
      </pc:docMkLst>
      <pc:sldChg chg="modSp">
        <pc:chgData name="Rhodes Jessica" userId="S::jessica.rhodes@nhft.nhs.uk::fb8fc5d8-47b9-4dac-95d5-f45ebae78233" providerId="AD" clId="Web-{8F294453-89E2-8A89-FBCF-4F107B4331B9}" dt="2020-12-14T10:51:47.232" v="9" actId="20577"/>
        <pc:sldMkLst>
          <pc:docMk/>
          <pc:sldMk cId="1613121034" sldId="257"/>
        </pc:sldMkLst>
        <pc:spChg chg="mod">
          <ac:chgData name="Rhodes Jessica" userId="S::jessica.rhodes@nhft.nhs.uk::fb8fc5d8-47b9-4dac-95d5-f45ebae78233" providerId="AD" clId="Web-{8F294453-89E2-8A89-FBCF-4F107B4331B9}" dt="2020-12-14T10:51:47.232" v="9" actId="20577"/>
          <ac:spMkLst>
            <pc:docMk/>
            <pc:sldMk cId="1613121034" sldId="257"/>
            <ac:spMk id="18" creationId="{00000000-0000-0000-0000-000000000000}"/>
          </ac:spMkLst>
        </pc:spChg>
      </pc:sldChg>
      <pc:sldChg chg="delSp delAnim">
        <pc:chgData name="Rhodes Jessica" userId="S::jessica.rhodes@nhft.nhs.uk::fb8fc5d8-47b9-4dac-95d5-f45ebae78233" providerId="AD" clId="Web-{8F294453-89E2-8A89-FBCF-4F107B4331B9}" dt="2020-12-14T10:52:03.185" v="11"/>
        <pc:sldMkLst>
          <pc:docMk/>
          <pc:sldMk cId="501827633" sldId="279"/>
        </pc:sldMkLst>
        <pc:spChg chg="del">
          <ac:chgData name="Rhodes Jessica" userId="S::jessica.rhodes@nhft.nhs.uk::fb8fc5d8-47b9-4dac-95d5-f45ebae78233" providerId="AD" clId="Web-{8F294453-89E2-8A89-FBCF-4F107B4331B9}" dt="2020-12-14T10:52:03.185" v="11"/>
          <ac:spMkLst>
            <pc:docMk/>
            <pc:sldMk cId="501827633" sldId="279"/>
            <ac:spMk id="12" creationId="{00000000-0000-0000-0000-000000000000}"/>
          </ac:spMkLst>
        </pc:spChg>
      </pc:sldChg>
    </pc:docChg>
  </pc:docChgLst>
  <pc:docChgLst>
    <pc:chgData clId="Web-{1DD5B91B-63E7-082A-5A6F-C704C962AED3}"/>
    <pc:docChg chg="modSld">
      <pc:chgData name="" userId="" providerId="" clId="Web-{1DD5B91B-63E7-082A-5A6F-C704C962AED3}" dt="2020-12-14T09:41:52.956" v="1" actId="20577"/>
      <pc:docMkLst>
        <pc:docMk/>
      </pc:docMkLst>
      <pc:sldChg chg="modSp">
        <pc:chgData name="" userId="" providerId="" clId="Web-{1DD5B91B-63E7-082A-5A6F-C704C962AED3}" dt="2020-12-14T09:41:52.956" v="0" actId="20577"/>
        <pc:sldMkLst>
          <pc:docMk/>
          <pc:sldMk cId="1613121034" sldId="257"/>
        </pc:sldMkLst>
        <pc:spChg chg="mod">
          <ac:chgData name="" userId="" providerId="" clId="Web-{1DD5B91B-63E7-082A-5A6F-C704C962AED3}" dt="2020-12-14T09:41:52.956" v="0" actId="20577"/>
          <ac:spMkLst>
            <pc:docMk/>
            <pc:sldMk cId="1613121034" sldId="257"/>
            <ac:spMk id="18" creationId="{00000000-0000-0000-0000-000000000000}"/>
          </ac:spMkLst>
        </pc:spChg>
      </pc:sldChg>
    </pc:docChg>
  </pc:docChgLst>
  <pc:docChgLst>
    <pc:chgData name="Rhodes Jessica" userId="S::jessica.rhodes@nhft.nhs.uk::fb8fc5d8-47b9-4dac-95d5-f45ebae78233" providerId="AD" clId="Web-{6497FD78-70E1-26E6-D7F9-38A7708D733B}"/>
    <pc:docChg chg="addSld modSld">
      <pc:chgData name="Rhodes Jessica" userId="S::jessica.rhodes@nhft.nhs.uk::fb8fc5d8-47b9-4dac-95d5-f45ebae78233" providerId="AD" clId="Web-{6497FD78-70E1-26E6-D7F9-38A7708D733B}" dt="2020-12-17T10:13:46.429" v="27" actId="20577"/>
      <pc:docMkLst>
        <pc:docMk/>
      </pc:docMkLst>
      <pc:sldChg chg="delSp modSp delAnim">
        <pc:chgData name="Rhodes Jessica" userId="S::jessica.rhodes@nhft.nhs.uk::fb8fc5d8-47b9-4dac-95d5-f45ebae78233" providerId="AD" clId="Web-{6497FD78-70E1-26E6-D7F9-38A7708D733B}" dt="2020-12-17T10:13:46.429" v="27" actId="20577"/>
        <pc:sldMkLst>
          <pc:docMk/>
          <pc:sldMk cId="2826040893" sldId="278"/>
        </pc:sldMkLst>
        <pc:spChg chg="mod">
          <ac:chgData name="Rhodes Jessica" userId="S::jessica.rhodes@nhft.nhs.uk::fb8fc5d8-47b9-4dac-95d5-f45ebae78233" providerId="AD" clId="Web-{6497FD78-70E1-26E6-D7F9-38A7708D733B}" dt="2020-12-17T10:13:46.429" v="27" actId="20577"/>
          <ac:spMkLst>
            <pc:docMk/>
            <pc:sldMk cId="2826040893" sldId="278"/>
            <ac:spMk id="3" creationId="{00000000-0000-0000-0000-000000000000}"/>
          </ac:spMkLst>
        </pc:spChg>
        <pc:spChg chg="del">
          <ac:chgData name="Rhodes Jessica" userId="S::jessica.rhodes@nhft.nhs.uk::fb8fc5d8-47b9-4dac-95d5-f45ebae78233" providerId="AD" clId="Web-{6497FD78-70E1-26E6-D7F9-38A7708D733B}" dt="2020-12-17T10:10:53.464" v="2"/>
          <ac:spMkLst>
            <pc:docMk/>
            <pc:sldMk cId="2826040893" sldId="278"/>
            <ac:spMk id="13" creationId="{00000000-0000-0000-0000-000000000000}"/>
          </ac:spMkLst>
        </pc:spChg>
      </pc:sldChg>
      <pc:sldChg chg="add replId delAnim modAnim">
        <pc:chgData name="Rhodes Jessica" userId="S::jessica.rhodes@nhft.nhs.uk::fb8fc5d8-47b9-4dac-95d5-f45ebae78233" providerId="AD" clId="Web-{6497FD78-70E1-26E6-D7F9-38A7708D733B}" dt="2020-12-17T10:10:50.308" v="1"/>
        <pc:sldMkLst>
          <pc:docMk/>
          <pc:sldMk cId="862595737" sldId="284"/>
        </pc:sldMkLst>
      </pc:sldChg>
    </pc:docChg>
  </pc:docChgLst>
  <pc:docChgLst>
    <pc:chgData name="Rhodes Jessica" userId="S::jessica.rhodes@nhft.nhs.uk::fb8fc5d8-47b9-4dac-95d5-f45ebae78233" providerId="AD" clId="Web-{1DD5B91B-63E7-082A-5A6F-C704C962AED3}"/>
    <pc:docChg chg="modSld">
      <pc:chgData name="Rhodes Jessica" userId="S::jessica.rhodes@nhft.nhs.uk::fb8fc5d8-47b9-4dac-95d5-f45ebae78233" providerId="AD" clId="Web-{1DD5B91B-63E7-082A-5A6F-C704C962AED3}" dt="2020-12-14T09:50:24.034" v="13" actId="14100"/>
      <pc:docMkLst>
        <pc:docMk/>
      </pc:docMkLst>
      <pc:sldChg chg="addSp delSp modSp">
        <pc:chgData name="Rhodes Jessica" userId="S::jessica.rhodes@nhft.nhs.uk::fb8fc5d8-47b9-4dac-95d5-f45ebae78233" providerId="AD" clId="Web-{1DD5B91B-63E7-082A-5A6F-C704C962AED3}" dt="2020-12-14T09:50:24.034" v="13" actId="14100"/>
        <pc:sldMkLst>
          <pc:docMk/>
          <pc:sldMk cId="2714854593" sldId="273"/>
        </pc:sldMkLst>
        <pc:spChg chg="add mod ord">
          <ac:chgData name="Rhodes Jessica" userId="S::jessica.rhodes@nhft.nhs.uk::fb8fc5d8-47b9-4dac-95d5-f45ebae78233" providerId="AD" clId="Web-{1DD5B91B-63E7-082A-5A6F-C704C962AED3}" dt="2020-12-14T09:49:36.050" v="9"/>
          <ac:spMkLst>
            <pc:docMk/>
            <pc:sldMk cId="2714854593" sldId="273"/>
            <ac:spMk id="2" creationId="{747836CC-780B-472E-B919-72DCDA9BBBCE}"/>
          </ac:spMkLst>
        </pc:spChg>
        <pc:spChg chg="del mod">
          <ac:chgData name="Rhodes Jessica" userId="S::jessica.rhodes@nhft.nhs.uk::fb8fc5d8-47b9-4dac-95d5-f45ebae78233" providerId="AD" clId="Web-{1DD5B91B-63E7-082A-5A6F-C704C962AED3}" dt="2020-12-14T09:49:52.628" v="10"/>
          <ac:spMkLst>
            <pc:docMk/>
            <pc:sldMk cId="2714854593" sldId="273"/>
            <ac:spMk id="3" creationId="{00000000-0000-0000-0000-000000000000}"/>
          </ac:spMkLst>
        </pc:spChg>
        <pc:picChg chg="add mod ord">
          <ac:chgData name="Rhodes Jessica" userId="S::jessica.rhodes@nhft.nhs.uk::fb8fc5d8-47b9-4dac-95d5-f45ebae78233" providerId="AD" clId="Web-{1DD5B91B-63E7-082A-5A6F-C704C962AED3}" dt="2020-12-14T09:50:24.034" v="13" actId="14100"/>
          <ac:picMkLst>
            <pc:docMk/>
            <pc:sldMk cId="2714854593" sldId="273"/>
            <ac:picMk id="4" creationId="{F22232F6-5939-4E55-9CE3-B13111CE51F4}"/>
          </ac:picMkLst>
        </pc:picChg>
      </pc:sldChg>
    </pc:docChg>
  </pc:docChgLst>
  <pc:docChgLst>
    <pc:chgData name="Rhodes Jessica" userId="S::jessica.rhodes@nhft.nhs.uk::fb8fc5d8-47b9-4dac-95d5-f45ebae78233" providerId="AD" clId="Web-{C36349E2-DDA9-E772-9E00-E461B12139FF}"/>
    <pc:docChg chg="modSld">
      <pc:chgData name="Rhodes Jessica" userId="S::jessica.rhodes@nhft.nhs.uk::fb8fc5d8-47b9-4dac-95d5-f45ebae78233" providerId="AD" clId="Web-{C36349E2-DDA9-E772-9E00-E461B12139FF}" dt="2020-12-17T10:54:11.567" v="7"/>
      <pc:docMkLst>
        <pc:docMk/>
      </pc:docMkLst>
      <pc:sldChg chg="modNotes">
        <pc:chgData name="Rhodes Jessica" userId="S::jessica.rhodes@nhft.nhs.uk::fb8fc5d8-47b9-4dac-95d5-f45ebae78233" providerId="AD" clId="Web-{C36349E2-DDA9-E772-9E00-E461B12139FF}" dt="2020-12-17T10:53:07.769" v="0"/>
        <pc:sldMkLst>
          <pc:docMk/>
          <pc:sldMk cId="1613121034" sldId="257"/>
        </pc:sldMkLst>
      </pc:sldChg>
      <pc:sldChg chg="modNotes">
        <pc:chgData name="Rhodes Jessica" userId="S::jessica.rhodes@nhft.nhs.uk::fb8fc5d8-47b9-4dac-95d5-f45ebae78233" providerId="AD" clId="Web-{C36349E2-DDA9-E772-9E00-E461B12139FF}" dt="2020-12-17T10:54:11.567" v="7"/>
        <pc:sldMkLst>
          <pc:docMk/>
          <pc:sldMk cId="3123253361" sldId="281"/>
        </pc:sldMkLst>
      </pc:sldChg>
      <pc:sldChg chg="modNotes">
        <pc:chgData name="Rhodes Jessica" userId="S::jessica.rhodes@nhft.nhs.uk::fb8fc5d8-47b9-4dac-95d5-f45ebae78233" providerId="AD" clId="Web-{C36349E2-DDA9-E772-9E00-E461B12139FF}" dt="2020-12-17T10:53:37.332" v="1"/>
        <pc:sldMkLst>
          <pc:docMk/>
          <pc:sldMk cId="862595737"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807D-99AB-490F-8F19-A1DC6C8CF9C6}" type="datetimeFigureOut">
              <a:rPr lang="en-GB" smtClean="0"/>
              <a:t>17/12/2020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1155-BDAC-421C-B2D5-2F474026915C}" type="slidenum">
              <a:rPr lang="en-GB" smtClean="0"/>
              <a:t>‹#›</a:t>
            </a:fld>
            <a:endParaRPr lang="en-GB"/>
          </a:p>
        </p:txBody>
      </p:sp>
    </p:spTree>
    <p:extLst>
      <p:ext uri="{BB962C8B-B14F-4D97-AF65-F5344CB8AC3E}">
        <p14:creationId xmlns:p14="http://schemas.microsoft.com/office/powerpoint/2010/main" val="35246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10</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kern="1200" dirty="0">
                <a:solidFill>
                  <a:schemeClr val="tx1"/>
                </a:solidFill>
                <a:effectLst/>
                <a:latin typeface="+mn-lt"/>
                <a:ea typeface="+mn-ea"/>
                <a:cs typeface="+mn-cs"/>
              </a:rPr>
              <a:t>Promptin</a:t>
            </a:r>
            <a:r>
              <a:rPr lang="en-GB" sz="1200" b="1" kern="1200" baseline="0" dirty="0">
                <a:solidFill>
                  <a:schemeClr val="tx1"/>
                </a:solidFill>
                <a:effectLst/>
                <a:latin typeface="+mn-lt"/>
                <a:ea typeface="+mn-ea"/>
                <a:cs typeface="+mn-cs"/>
              </a:rPr>
              <a:t>g Questions:</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have</a:t>
            </a:r>
            <a:r>
              <a:rPr lang="en-GB" sz="1200" kern="1200" baseline="0" dirty="0">
                <a:solidFill>
                  <a:schemeClr val="tx1"/>
                </a:solidFill>
                <a:effectLst/>
                <a:latin typeface="+mn-lt"/>
                <a:ea typeface="+mn-ea"/>
                <a:cs typeface="+mn-cs"/>
              </a:rPr>
              <a:t> you done since </a:t>
            </a:r>
            <a:r>
              <a:rPr lang="en-GB" sz="1200" kern="1200" dirty="0">
                <a:solidFill>
                  <a:schemeClr val="tx1"/>
                </a:solidFill>
                <a:effectLst/>
                <a:latin typeface="+mn-lt"/>
                <a:ea typeface="+mn-ea"/>
                <a:cs typeface="+mn-cs"/>
              </a:rPr>
              <a:t>the last</a:t>
            </a:r>
            <a:r>
              <a:rPr lang="en-GB" sz="1200" kern="1200" baseline="0" dirty="0">
                <a:solidFill>
                  <a:schemeClr val="tx1"/>
                </a:solidFill>
                <a:effectLst/>
                <a:latin typeface="+mn-lt"/>
                <a:ea typeface="+mn-ea"/>
                <a:cs typeface="+mn-cs"/>
              </a:rPr>
              <a:t> session </a:t>
            </a:r>
            <a:r>
              <a:rPr lang="en-GB" sz="1200" kern="1200" dirty="0">
                <a:solidFill>
                  <a:schemeClr val="tx1"/>
                </a:solidFill>
                <a:effectLst/>
                <a:latin typeface="+mn-lt"/>
                <a:ea typeface="+mn-ea"/>
                <a:cs typeface="+mn-cs"/>
              </a:rPr>
              <a:t>that made you feel good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memory aids did you use and which did you find helpful?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 you think </a:t>
            </a:r>
            <a:r>
              <a:rPr lang="en-GB" sz="1200" kern="1200">
                <a:solidFill>
                  <a:schemeClr val="tx1"/>
                </a:solidFill>
                <a:effectLst/>
                <a:latin typeface="+mn-lt"/>
                <a:ea typeface="+mn-ea"/>
                <a:cs typeface="+mn-cs"/>
              </a:rPr>
              <a:t>you would use them again?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a:t>
            </a:r>
            <a:r>
              <a:rPr lang="en-GB" baseline="0" dirty="0"/>
              <a:t> recap last week’s material.</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3</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will continue talking about how having a memory problem can affect people. In order to understand these problems and cope with them more effectively, we first have to identify how people feel about these problems. We will then go onto talk about what you could do to relieve the not-so-pleasant emotions</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4</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I would now like to talk about someone who has problem remembering things. Let’s call him, Frank.</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How</a:t>
            </a:r>
            <a:r>
              <a:rPr lang="en-GB" baseline="0" dirty="0"/>
              <a:t> do you think Frank might feel about his memory problems?</a:t>
            </a:r>
          </a:p>
          <a:p>
            <a:pPr marL="171450" indent="-171450">
              <a:buFont typeface="Arial" panose="020B0604020202020204" pitchFamily="34" charset="0"/>
              <a:buChar char="•"/>
            </a:pPr>
            <a:r>
              <a:rPr lang="en-GB" baseline="0" dirty="0"/>
              <a:t>How might he feel when he forgets his grandson’s name or loses his keys?</a:t>
            </a:r>
          </a:p>
          <a:p>
            <a:pPr marL="171450" indent="-171450">
              <a:buFont typeface="Arial" panose="020B0604020202020204" pitchFamily="34" charset="0"/>
              <a:buChar char="•"/>
            </a:pPr>
            <a:r>
              <a:rPr lang="en-GB" baseline="0" dirty="0"/>
              <a:t>What do you think Frank might be worried about?</a:t>
            </a:r>
          </a:p>
          <a:p>
            <a:pPr marL="171450" indent="-171450">
              <a:buFont typeface="Arial" panose="020B0604020202020204" pitchFamily="34" charset="0"/>
              <a:buChar char="•"/>
            </a:pPr>
            <a:r>
              <a:rPr lang="en-GB" baseline="0" dirty="0"/>
              <a:t>Do you think he has anyone he can talk to about his worries?</a:t>
            </a:r>
          </a:p>
          <a:p>
            <a:pPr marL="171450" indent="-171450">
              <a:buFont typeface="Arial" panose="020B0604020202020204" pitchFamily="34" charset="0"/>
              <a:buChar char="•"/>
            </a:pPr>
            <a:r>
              <a:rPr lang="en-GB" baseline="0" dirty="0"/>
              <a:t>What might Frank be feeling if he goes for an assessment or receives a diagnosis?</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5</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cs typeface="Calibri"/>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6</a:t>
            </a:fld>
            <a:endParaRPr lang="en-GB"/>
          </a:p>
        </p:txBody>
      </p:sp>
    </p:spTree>
    <p:extLst>
      <p:ext uri="{BB962C8B-B14F-4D97-AF65-F5344CB8AC3E}">
        <p14:creationId xmlns:p14="http://schemas.microsoft.com/office/powerpoint/2010/main" val="312577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Blockers may cause people to</a:t>
            </a:r>
            <a:r>
              <a:rPr lang="en-GB" baseline="0" dirty="0"/>
              <a:t> </a:t>
            </a:r>
            <a:r>
              <a:rPr lang="en-GB" dirty="0"/>
              <a:t>avoid</a:t>
            </a:r>
            <a:r>
              <a:rPr lang="en-GB" baseline="0" dirty="0"/>
              <a:t> </a:t>
            </a:r>
            <a:r>
              <a:rPr lang="en-GB" dirty="0"/>
              <a:t>activities and, in turn, provoke more negative feelings e.g. if someone feels silly when they’ve forgotten</a:t>
            </a:r>
            <a:r>
              <a:rPr lang="en-GB" baseline="0" dirty="0"/>
              <a:t> something in a shop, they are more likely to avoid this situation again, and may never go shopping by themselves again</a:t>
            </a:r>
            <a:endParaRPr lang="en-GB" dirty="0"/>
          </a:p>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7</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talked about </a:t>
            </a:r>
            <a:r>
              <a:rPr lang="en-GB" dirty="0"/>
              <a:t>Frank</a:t>
            </a:r>
            <a:r>
              <a:rPr lang="en-GB" sz="1200" kern="1200" dirty="0">
                <a:solidFill>
                  <a:schemeClr val="tx1"/>
                </a:solidFill>
                <a:effectLst/>
                <a:latin typeface="+mn-lt"/>
                <a:ea typeface="+mn-ea"/>
                <a:cs typeface="+mn-cs"/>
              </a:rPr>
              <a:t> who’s had some difficulties with remembering important things. We have also discussed how he might feel about this, and whether he might have talked to someone about how he feels. Perhaps </a:t>
            </a:r>
            <a:r>
              <a:rPr lang="en-GB" dirty="0"/>
              <a:t>Frank believes</a:t>
            </a:r>
            <a:r>
              <a:rPr lang="en-GB" sz="1200" kern="1200" dirty="0">
                <a:solidFill>
                  <a:schemeClr val="tx1"/>
                </a:solidFill>
                <a:effectLst/>
                <a:latin typeface="+mn-lt"/>
                <a:ea typeface="+mn-ea"/>
                <a:cs typeface="+mn-cs"/>
              </a:rPr>
              <a:t> that it is better not to say anything – what are the advantages and disadvantages of this</a:t>
            </a:r>
            <a:r>
              <a:rPr lang="en-GB" dirty="0"/>
              <a:t>?</a:t>
            </a:r>
          </a:p>
        </p:txBody>
      </p:sp>
      <p:sp>
        <p:nvSpPr>
          <p:cNvPr id="4" name="Slide Number Placeholder 3"/>
          <p:cNvSpPr>
            <a:spLocks noGrp="1"/>
          </p:cNvSpPr>
          <p:nvPr>
            <p:ph type="sldNum" sz="quarter" idx="10"/>
          </p:nvPr>
        </p:nvSpPr>
        <p:spPr/>
        <p:txBody>
          <a:bodyPr/>
          <a:lstStyle/>
          <a:p>
            <a:fld id="{A9B91155-BDAC-421C-B2D5-2F474026915C}" type="slidenum">
              <a:rPr lang="en-GB" smtClean="0"/>
              <a:t>8</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anyone</a:t>
            </a:r>
            <a:r>
              <a:rPr lang="en-GB" baseline="0" dirty="0"/>
              <a:t> think that what the people in the DVD said is familiar?</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9</a:t>
            </a:fld>
            <a:endParaRPr lang="en-GB"/>
          </a:p>
        </p:txBody>
      </p:sp>
    </p:spTree>
    <p:extLst>
      <p:ext uri="{BB962C8B-B14F-4D97-AF65-F5344CB8AC3E}">
        <p14:creationId xmlns:p14="http://schemas.microsoft.com/office/powerpoint/2010/main" val="222466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9228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4287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3779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8082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42000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0184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97BA3-1BD9-4E43-9384-334679920EF7}"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264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97BA3-1BD9-4E43-9384-334679920EF7}"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590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7BA3-1BD9-4E43-9384-334679920EF7}"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20545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8158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2550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7BA3-1BD9-4E43-9384-334679920EF7}" type="datetimeFigureOut">
              <a:rPr lang="en-GB" smtClean="0"/>
              <a:t>17/12/2020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C9CD-750A-4F1A-9015-DFCECFD20CD4}" type="slidenum">
              <a:rPr lang="en-GB" smtClean="0"/>
              <a:t>‹#›</a:t>
            </a:fld>
            <a:endParaRPr lang="en-GB"/>
          </a:p>
        </p:txBody>
      </p:sp>
    </p:spTree>
    <p:extLst>
      <p:ext uri="{BB962C8B-B14F-4D97-AF65-F5344CB8AC3E}">
        <p14:creationId xmlns:p14="http://schemas.microsoft.com/office/powerpoint/2010/main" val="236528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player.vimeo.com/video/99231971?app_id=122963"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788689" y="2767291"/>
            <a:ext cx="4116606" cy="3523998"/>
            <a:chOff x="4788689" y="2767291"/>
            <a:chExt cx="4116606" cy="3523998"/>
          </a:xfrm>
        </p:grpSpPr>
        <p:pic>
          <p:nvPicPr>
            <p:cNvPr id="15" name="Picture 2" descr="Blank Post It Note (PNG Transparent) | OnlyGFX.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9310" b="94321" l="5650" r="54250">
                          <a14:foregroundMark x1="20800" y1="53609" x2="17950" y2="52442"/>
                        </a14:backgroundRemoval>
                      </a14:imgEffect>
                    </a14:imgLayer>
                  </a14:imgProps>
                </a:ext>
                <a:ext uri="{28A0092B-C50C-407E-A947-70E740481C1C}">
                  <a14:useLocalDpi xmlns:a14="http://schemas.microsoft.com/office/drawing/2010/main" val="0"/>
                </a:ext>
              </a:extLst>
            </a:blip>
            <a:srcRect l="4303" t="47983" r="45298" b="4798"/>
            <a:stretch/>
          </p:blipFill>
          <p:spPr bwMode="auto">
            <a:xfrm rot="354262">
              <a:off x="4788689" y="2767291"/>
              <a:ext cx="4116606" cy="35239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1398111">
              <a:off x="5660969" y="3881606"/>
              <a:ext cx="3059856" cy="1507430"/>
              <a:chOff x="-3568811" y="4870736"/>
              <a:chExt cx="2769171" cy="1419748"/>
            </a:xfrm>
          </p:grpSpPr>
          <p:sp>
            <p:nvSpPr>
              <p:cNvPr id="8" name="Subtitle 2"/>
              <p:cNvSpPr txBox="1">
                <a:spLocks/>
              </p:cNvSpPr>
              <p:nvPr/>
            </p:nvSpPr>
            <p:spPr>
              <a:xfrm rot="20017845">
                <a:off x="-3568811" y="4870736"/>
                <a:ext cx="2407609" cy="541204"/>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GB" b="1" dirty="0">
                    <a:solidFill>
                      <a:schemeClr val="tx1"/>
                    </a:solidFill>
                  </a:rPr>
                  <a:t>Session 3 –</a:t>
                </a:r>
              </a:p>
            </p:txBody>
          </p:sp>
          <p:sp>
            <p:nvSpPr>
              <p:cNvPr id="9" name="Subtitle 2"/>
              <p:cNvSpPr txBox="1">
                <a:spLocks/>
              </p:cNvSpPr>
              <p:nvPr/>
            </p:nvSpPr>
            <p:spPr>
              <a:xfrm rot="20030615">
                <a:off x="-3263136" y="5467909"/>
                <a:ext cx="2463496" cy="8225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GB" sz="2400" dirty="0"/>
                  <a:t>Finding a way through feelings</a:t>
                </a:r>
              </a:p>
            </p:txBody>
          </p:sp>
        </p:grpSp>
      </p:grpSp>
      <p:sp>
        <p:nvSpPr>
          <p:cNvPr id="12" name="Title 1"/>
          <p:cNvSpPr txBox="1">
            <a:spLocks/>
          </p:cNvSpPr>
          <p:nvPr/>
        </p:nvSpPr>
        <p:spPr>
          <a:xfrm>
            <a:off x="467544" y="588030"/>
            <a:ext cx="4321085" cy="384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b="1" dirty="0"/>
              <a:t>Living Well with Dementia</a:t>
            </a:r>
          </a:p>
        </p:txBody>
      </p:sp>
      <p:sp>
        <p:nvSpPr>
          <p:cNvPr id="18" name="TextBox 17"/>
          <p:cNvSpPr txBox="1"/>
          <p:nvPr/>
        </p:nvSpPr>
        <p:spPr>
          <a:xfrm>
            <a:off x="196347" y="5517232"/>
            <a:ext cx="4537246" cy="1308050"/>
          </a:xfrm>
          <a:prstGeom prst="rect">
            <a:avLst/>
          </a:prstGeom>
          <a:noFill/>
        </p:spPr>
        <p:txBody>
          <a:bodyPr wrap="square" lIns="91440" tIns="45720" rIns="91440" bIns="45720" rtlCol="0" anchor="t">
            <a:spAutoFit/>
          </a:bodyPr>
          <a:lstStyle/>
          <a:p>
            <a:r>
              <a:rPr lang="en-GB" sz="2000" b="1" dirty="0">
                <a:solidFill>
                  <a:schemeClr val="bg1"/>
                </a:solidFill>
              </a:rPr>
              <a:t>Facilitated by: </a:t>
            </a:r>
          </a:p>
          <a:p>
            <a:endParaRPr lang="en-GB" sz="500" b="1" dirty="0">
              <a:solidFill>
                <a:schemeClr val="bg1"/>
              </a:solidFill>
            </a:endParaRPr>
          </a:p>
          <a:p>
            <a:pPr marL="285750" indent="-285750">
              <a:buFont typeface="Arial" panose="020B0604020202020204" pitchFamily="34" charset="0"/>
              <a:buChar char="•"/>
            </a:pPr>
            <a:r>
              <a:rPr lang="en-GB" b="1" dirty="0">
                <a:solidFill>
                  <a:schemeClr val="bg1"/>
                </a:solidFill>
              </a:rPr>
              <a:t>Jessica Rhodes (Assistant Psychologist)</a:t>
            </a:r>
          </a:p>
          <a:p>
            <a:pPr marL="285750" indent="-285750">
              <a:buFont typeface="Arial" panose="020B0604020202020204" pitchFamily="34" charset="0"/>
              <a:buChar char="•"/>
            </a:pPr>
            <a:r>
              <a:rPr lang="en-GB" b="1" dirty="0">
                <a:solidFill>
                  <a:schemeClr val="bg1"/>
                </a:solidFill>
                <a:ea typeface="+mn-lt"/>
                <a:cs typeface="+mn-lt"/>
              </a:rPr>
              <a:t>Judith Davison (Occupational Therapist) </a:t>
            </a:r>
            <a:endParaRPr lang="en-GB" dirty="0">
              <a:solidFill>
                <a:schemeClr val="bg1"/>
              </a:solidFill>
              <a:ea typeface="+mn-lt"/>
              <a:cs typeface="+mn-lt"/>
            </a:endParaRPr>
          </a:p>
          <a:p>
            <a:pPr marL="285750" indent="-285750">
              <a:buFont typeface="Arial" panose="020B0604020202020204" pitchFamily="34" charset="0"/>
              <a:buChar char="•"/>
            </a:pPr>
            <a:endParaRPr lang="en-GB" b="1" dirty="0">
              <a:solidFill>
                <a:schemeClr val="bg1"/>
              </a:solidFill>
              <a:cs typeface="Calibri"/>
            </a:endParaRPr>
          </a:p>
        </p:txBody>
      </p:sp>
    </p:spTree>
    <p:extLst>
      <p:ext uri="{BB962C8B-B14F-4D97-AF65-F5344CB8AC3E}">
        <p14:creationId xmlns:p14="http://schemas.microsoft.com/office/powerpoint/2010/main" val="16131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s://media.istockphoto.com/vectors/people-discussing-with-speech-bubbles-vector-id469298184?k=6&amp;m=469298184&amp;s=612x612&amp;w=0&amp;h=0SxlTtUNgHZ_TA7Al1AJLnF9h4RnqDpiINQt786Yx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806"/>
            <a:ext cx="7560840" cy="38603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188640"/>
            <a:ext cx="8229600" cy="1143000"/>
          </a:xfrm>
        </p:spPr>
        <p:txBody>
          <a:bodyPr/>
          <a:lstStyle/>
          <a:p>
            <a:r>
              <a:rPr lang="en-GB" b="1" dirty="0">
                <a:solidFill>
                  <a:schemeClr val="tx1"/>
                </a:solidFill>
              </a:rPr>
              <a:t>Summary</a:t>
            </a:r>
          </a:p>
        </p:txBody>
      </p:sp>
      <p:sp>
        <p:nvSpPr>
          <p:cNvPr id="4" name="TextBox 3"/>
          <p:cNvSpPr txBox="1"/>
          <p:nvPr/>
        </p:nvSpPr>
        <p:spPr>
          <a:xfrm>
            <a:off x="971600" y="5691728"/>
            <a:ext cx="7200800" cy="584775"/>
          </a:xfrm>
          <a:prstGeom prst="rect">
            <a:avLst/>
          </a:prstGeom>
          <a:noFill/>
        </p:spPr>
        <p:txBody>
          <a:bodyPr wrap="square" rtlCol="0">
            <a:spAutoFit/>
          </a:bodyPr>
          <a:lstStyle/>
          <a:p>
            <a:pPr algn="ctr"/>
            <a:r>
              <a:rPr lang="en-GB" sz="3200" b="1" dirty="0">
                <a:solidFill>
                  <a:schemeClr val="bg1"/>
                </a:solidFill>
              </a:rPr>
              <a:t>What did you like about the session?</a:t>
            </a:r>
          </a:p>
        </p:txBody>
      </p:sp>
      <p:sp>
        <p:nvSpPr>
          <p:cNvPr id="14" name="TextBox 13"/>
          <p:cNvSpPr txBox="1"/>
          <p:nvPr/>
        </p:nvSpPr>
        <p:spPr>
          <a:xfrm>
            <a:off x="149032" y="5694065"/>
            <a:ext cx="8856984" cy="584775"/>
          </a:xfrm>
          <a:prstGeom prst="rect">
            <a:avLst/>
          </a:prstGeom>
          <a:noFill/>
        </p:spPr>
        <p:txBody>
          <a:bodyPr wrap="square" rtlCol="0">
            <a:spAutoFit/>
          </a:bodyPr>
          <a:lstStyle/>
          <a:p>
            <a:pPr algn="ctr"/>
            <a:r>
              <a:rPr lang="en-GB" sz="3200" b="1" dirty="0">
                <a:solidFill>
                  <a:schemeClr val="bg1"/>
                </a:solidFill>
              </a:rPr>
              <a:t>Was there anything you disliked about the session?</a:t>
            </a:r>
          </a:p>
        </p:txBody>
      </p:sp>
    </p:spTree>
    <p:extLst>
      <p:ext uri="{BB962C8B-B14F-4D97-AF65-F5344CB8AC3E}">
        <p14:creationId xmlns:p14="http://schemas.microsoft.com/office/powerpoint/2010/main" val="501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Ice Breaker</a:t>
            </a:r>
          </a:p>
        </p:txBody>
      </p:sp>
      <p:sp>
        <p:nvSpPr>
          <p:cNvPr id="3" name="Content Placeholder 2"/>
          <p:cNvSpPr>
            <a:spLocks noGrp="1"/>
          </p:cNvSpPr>
          <p:nvPr>
            <p:ph idx="1"/>
          </p:nvPr>
        </p:nvSpPr>
        <p:spPr>
          <a:xfrm>
            <a:off x="457200" y="1600200"/>
            <a:ext cx="4114800" cy="4525963"/>
          </a:xfrm>
          <a:solidFill>
            <a:srgbClr val="F8E13A"/>
          </a:solidFill>
          <a:ln>
            <a:noFill/>
          </a:ln>
        </p:spPr>
        <p:txBody>
          <a:bodyPr anchor="ctr"/>
          <a:lstStyle/>
          <a:p>
            <a:pPr marL="0" indent="0" algn="ctr">
              <a:buNone/>
            </a:pPr>
            <a:r>
              <a:rPr lang="en-GB" sz="3600" b="1" dirty="0"/>
              <a:t>Welcome back!</a:t>
            </a:r>
          </a:p>
          <a:p>
            <a:pPr marL="0" indent="0" algn="ctr">
              <a:buNone/>
            </a:pPr>
            <a:endParaRPr lang="en-GB" sz="2400" dirty="0"/>
          </a:p>
          <a:p>
            <a:r>
              <a:rPr lang="en-GB" dirty="0"/>
              <a:t>How has your week been?</a:t>
            </a:r>
          </a:p>
          <a:p>
            <a:pPr marL="0" indent="0" algn="ctr">
              <a:buNone/>
            </a:pPr>
            <a:endParaRPr lang="en-GB" sz="1400" dirty="0"/>
          </a:p>
          <a:p>
            <a:r>
              <a:rPr lang="en-GB" dirty="0"/>
              <a:t>Have you tried any new memory strategies?</a:t>
            </a:r>
          </a:p>
        </p:txBody>
      </p:sp>
      <p:sp>
        <p:nvSpPr>
          <p:cNvPr id="8" name="Rectangle 7"/>
          <p:cNvSpPr/>
          <p:nvPr/>
        </p:nvSpPr>
        <p:spPr>
          <a:xfrm>
            <a:off x="8172400" y="393305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Working Memory Exercises for Children with ADH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861048"/>
            <a:ext cx="3888429" cy="22456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sing Mnemonics to Improve Your Memory - Psychologist World"/>
          <p:cNvPicPr>
            <a:picLocks noChangeAspect="1" noChangeArrowheads="1"/>
          </p:cNvPicPr>
          <p:nvPr/>
        </p:nvPicPr>
        <p:blipFill rotWithShape="1">
          <a:blip r:embed="rId4">
            <a:extLst>
              <a:ext uri="{28A0092B-C50C-407E-A947-70E740481C1C}">
                <a14:useLocalDpi xmlns:a14="http://schemas.microsoft.com/office/drawing/2010/main" val="0"/>
              </a:ext>
            </a:extLst>
          </a:blip>
          <a:srcRect l="1605" r="2396"/>
          <a:stretch/>
        </p:blipFill>
        <p:spPr bwMode="auto">
          <a:xfrm>
            <a:off x="4788024" y="1599525"/>
            <a:ext cx="3888430" cy="224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Last Week</a:t>
            </a:r>
          </a:p>
        </p:txBody>
      </p:sp>
      <p:sp>
        <p:nvSpPr>
          <p:cNvPr id="6" name="Content Placeholder 2"/>
          <p:cNvSpPr txBox="1">
            <a:spLocks/>
          </p:cNvSpPr>
          <p:nvPr/>
        </p:nvSpPr>
        <p:spPr>
          <a:xfrm>
            <a:off x="467544" y="1700808"/>
            <a:ext cx="6984776" cy="4434619"/>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What did we discuss?</a:t>
            </a:r>
          </a:p>
          <a:p>
            <a:pPr marL="0" indent="0">
              <a:buNone/>
            </a:pPr>
            <a:endParaRPr lang="en-GB" sz="1400" b="1" dirty="0"/>
          </a:p>
          <a:p>
            <a:r>
              <a:rPr lang="en-GB" dirty="0"/>
              <a:t>How your memory works</a:t>
            </a:r>
          </a:p>
          <a:p>
            <a:pPr marL="0" indent="0">
              <a:buNone/>
            </a:pPr>
            <a:endParaRPr lang="en-GB" sz="1800" dirty="0"/>
          </a:p>
          <a:p>
            <a:r>
              <a:rPr lang="en-GB" dirty="0"/>
              <a:t>What helps you to remember?</a:t>
            </a:r>
          </a:p>
          <a:p>
            <a:pPr marL="0" indent="0">
              <a:buNone/>
            </a:pPr>
            <a:endParaRPr lang="en-GB" sz="1800" dirty="0"/>
          </a:p>
          <a:p>
            <a:r>
              <a:rPr lang="en-GB" dirty="0"/>
              <a:t>Why talking about memory problems can be difficult</a:t>
            </a:r>
          </a:p>
          <a:p>
            <a:pPr marL="0" indent="0">
              <a:buNone/>
            </a:pPr>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246" y="413172"/>
            <a:ext cx="261937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0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This Week</a:t>
            </a:r>
          </a:p>
        </p:txBody>
      </p:sp>
      <p:sp>
        <p:nvSpPr>
          <p:cNvPr id="6" name="Content Placeholder 2"/>
          <p:cNvSpPr txBox="1">
            <a:spLocks/>
          </p:cNvSpPr>
          <p:nvPr/>
        </p:nvSpPr>
        <p:spPr>
          <a:xfrm>
            <a:off x="467544" y="1700808"/>
            <a:ext cx="6984776" cy="4434619"/>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Finding a way through feelings</a:t>
            </a:r>
          </a:p>
          <a:p>
            <a:pPr marL="0" indent="0">
              <a:buNone/>
            </a:pPr>
            <a:endParaRPr lang="en-GB" sz="1400" b="1" dirty="0">
              <a:solidFill>
                <a:srgbClr val="12C8C8"/>
              </a:solidFill>
            </a:endParaRPr>
          </a:p>
          <a:p>
            <a:r>
              <a:rPr lang="en-GB" dirty="0"/>
              <a:t>How experiencing memory problems might make us feel</a:t>
            </a:r>
          </a:p>
          <a:p>
            <a:pPr marL="0" indent="0">
              <a:buNone/>
            </a:pPr>
            <a:endParaRPr lang="en-GB" sz="1400" dirty="0"/>
          </a:p>
          <a:p>
            <a:r>
              <a:rPr lang="en-GB" dirty="0"/>
              <a:t>The advantages and disadvantages of talking about our feelings</a:t>
            </a:r>
          </a:p>
          <a:p>
            <a:pPr marL="0" indent="0">
              <a:buNone/>
            </a:pPr>
            <a:endParaRPr lang="en-GB" sz="1100" dirty="0"/>
          </a:p>
          <a:p>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3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Forgetful Frank</a:t>
            </a:r>
          </a:p>
        </p:txBody>
      </p:sp>
      <p:sp>
        <p:nvSpPr>
          <p:cNvPr id="3" name="Content Placeholder 2"/>
          <p:cNvSpPr>
            <a:spLocks noGrp="1"/>
          </p:cNvSpPr>
          <p:nvPr>
            <p:ph idx="1"/>
          </p:nvPr>
        </p:nvSpPr>
        <p:spPr>
          <a:xfrm>
            <a:off x="457200" y="1600200"/>
            <a:ext cx="3960440" cy="4525963"/>
          </a:xfrm>
          <a:solidFill>
            <a:srgbClr val="F8E13A"/>
          </a:solidFill>
          <a:ln>
            <a:noFill/>
          </a:ln>
        </p:spPr>
        <p:txBody>
          <a:bodyPr anchor="ctr">
            <a:noAutofit/>
          </a:bodyPr>
          <a:lstStyle/>
          <a:p>
            <a:pPr marL="0" indent="0" algn="ctr">
              <a:lnSpc>
                <a:spcPct val="110000"/>
              </a:lnSpc>
              <a:buNone/>
            </a:pPr>
            <a:r>
              <a:rPr lang="en-GB" sz="2200" dirty="0"/>
              <a:t>Frank recently started losing things e.g. he often can’t find his keys when going out for a walk. At the weekend when his children came to visit, Frank couldn’t remember the name of one of his grandchildren, though the two of them used to spend a lot of time together. Frank’s wife and family have started to notice he is forgetful, but nobody has talked to him about it yet.</a:t>
            </a:r>
            <a:endParaRPr lang="en-US">
              <a:cs typeface="Calibri"/>
            </a:endParaRPr>
          </a:p>
        </p:txBody>
      </p:sp>
      <p:sp>
        <p:nvSpPr>
          <p:cNvPr id="4" name="Content Placeholder 2"/>
          <p:cNvSpPr txBox="1">
            <a:spLocks/>
          </p:cNvSpPr>
          <p:nvPr/>
        </p:nvSpPr>
        <p:spPr>
          <a:xfrm>
            <a:off x="4572000" y="1600336"/>
            <a:ext cx="3960440" cy="4525963"/>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t>What hasn’t changed / things I still enjoy</a:t>
            </a:r>
          </a:p>
        </p:txBody>
      </p:sp>
      <p:pic>
        <p:nvPicPr>
          <p:cNvPr id="3086"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7481"/>
            <a:ext cx="3947740" cy="4518818"/>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4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Forgetful Frank</a:t>
            </a:r>
          </a:p>
        </p:txBody>
      </p:sp>
      <p:sp>
        <p:nvSpPr>
          <p:cNvPr id="3" name="Content Placeholder 2"/>
          <p:cNvSpPr>
            <a:spLocks noGrp="1"/>
          </p:cNvSpPr>
          <p:nvPr>
            <p:ph idx="1"/>
          </p:nvPr>
        </p:nvSpPr>
        <p:spPr>
          <a:xfrm>
            <a:off x="457200" y="1600200"/>
            <a:ext cx="3960440" cy="4525963"/>
          </a:xfrm>
          <a:solidFill>
            <a:srgbClr val="F8E13A"/>
          </a:solidFill>
          <a:ln>
            <a:noFill/>
          </a:ln>
        </p:spPr>
        <p:txBody>
          <a:bodyPr anchor="ctr">
            <a:noAutofit/>
          </a:bodyPr>
          <a:lstStyle/>
          <a:p>
            <a:pPr marL="0" indent="0" algn="ctr">
              <a:lnSpc>
                <a:spcPct val="110000"/>
              </a:lnSpc>
              <a:buNone/>
            </a:pPr>
            <a:r>
              <a:rPr lang="en-GB" sz="2000" dirty="0"/>
              <a:t>Frank recently started losing things, for example, he often can’t find his keys when going out for a walk or to a shop. At the weekend when his children came to visit, Frank couldn’t remember the name of one of his grandchildren, although the two of them used to spend a lot of time together. Frank’s wife and family have started to notice he is forgetful, but nobody has talked to him about it yet.</a:t>
            </a:r>
          </a:p>
        </p:txBody>
      </p:sp>
      <p:sp>
        <p:nvSpPr>
          <p:cNvPr id="4" name="Content Placeholder 2"/>
          <p:cNvSpPr txBox="1">
            <a:spLocks/>
          </p:cNvSpPr>
          <p:nvPr/>
        </p:nvSpPr>
        <p:spPr>
          <a:xfrm>
            <a:off x="4572000" y="1600336"/>
            <a:ext cx="3960440" cy="4525963"/>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t>What hasn’t changed / things I still enjoy</a:t>
            </a:r>
          </a:p>
        </p:txBody>
      </p:sp>
      <p:pic>
        <p:nvPicPr>
          <p:cNvPr id="3086"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7481"/>
            <a:ext cx="3947740" cy="4518818"/>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457200" y="1600200"/>
            <a:ext cx="3960440" cy="4525963"/>
          </a:xfrm>
          <a:prstGeom prst="rect">
            <a:avLst/>
          </a:prstGeom>
          <a:solidFill>
            <a:srgbClr val="12C8C8"/>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GB" sz="2800" b="1" dirty="0">
                <a:solidFill>
                  <a:schemeClr val="bg1"/>
                </a:solidFill>
              </a:rPr>
              <a:t>Have you ever felt like Frank?</a:t>
            </a:r>
          </a:p>
        </p:txBody>
      </p:sp>
    </p:spTree>
    <p:extLst>
      <p:ext uri="{BB962C8B-B14F-4D97-AF65-F5344CB8AC3E}">
        <p14:creationId xmlns:p14="http://schemas.microsoft.com/office/powerpoint/2010/main" val="86259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Working towards Acceptance</a:t>
            </a:r>
            <a:endParaRPr lang="en-GB" b="1" dirty="0">
              <a:solidFill>
                <a:schemeClr val="tx1"/>
              </a:solidFill>
            </a:endParaRPr>
          </a:p>
        </p:txBody>
      </p:sp>
      <p:sp>
        <p:nvSpPr>
          <p:cNvPr id="6" name="Content Placeholder 2"/>
          <p:cNvSpPr txBox="1">
            <a:spLocks/>
          </p:cNvSpPr>
          <p:nvPr/>
        </p:nvSpPr>
        <p:spPr>
          <a:xfrm>
            <a:off x="467544" y="1609464"/>
            <a:ext cx="3960440" cy="4525963"/>
          </a:xfrm>
          <a:prstGeom prst="rect">
            <a:avLst/>
          </a:prstGeom>
          <a:solidFill>
            <a:srgbClr val="F8E13A"/>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a:t>Feelings</a:t>
            </a:r>
          </a:p>
          <a:p>
            <a:pPr marL="0" indent="0" algn="ctr">
              <a:buNone/>
            </a:pPr>
            <a:endParaRPr lang="en-GB" sz="1050" b="1" dirty="0"/>
          </a:p>
          <a:p>
            <a:r>
              <a:rPr lang="en-GB" sz="2400" b="1" dirty="0"/>
              <a:t>Worry</a:t>
            </a:r>
            <a:r>
              <a:rPr lang="en-GB" sz="2400" dirty="0"/>
              <a:t> – what is the most distressing thing about having dementia?</a:t>
            </a:r>
          </a:p>
          <a:p>
            <a:pPr marL="0" indent="0">
              <a:buNone/>
            </a:pPr>
            <a:endParaRPr lang="en-GB" sz="800" dirty="0"/>
          </a:p>
          <a:p>
            <a:r>
              <a:rPr lang="en-GB" sz="2400" b="1" dirty="0"/>
              <a:t>Grief</a:t>
            </a:r>
            <a:r>
              <a:rPr lang="en-GB" sz="2400" dirty="0"/>
              <a:t> – what has changed?</a:t>
            </a:r>
          </a:p>
          <a:p>
            <a:pPr marL="0" indent="0">
              <a:buNone/>
            </a:pPr>
            <a:endParaRPr lang="en-GB" sz="800" dirty="0"/>
          </a:p>
          <a:p>
            <a:r>
              <a:rPr lang="en-GB" sz="2400" b="1" dirty="0"/>
              <a:t>Frustration</a:t>
            </a:r>
            <a:r>
              <a:rPr lang="en-GB" sz="2400" dirty="0"/>
              <a:t> – what things are more difficult now?</a:t>
            </a:r>
          </a:p>
          <a:p>
            <a:pPr marL="0" indent="0">
              <a:buNone/>
            </a:pPr>
            <a:endParaRPr lang="en-GB" sz="800" dirty="0"/>
          </a:p>
          <a:p>
            <a:r>
              <a:rPr lang="en-GB" sz="2400" b="1" dirty="0"/>
              <a:t>Anger</a:t>
            </a:r>
            <a:r>
              <a:rPr lang="en-GB" sz="2400" dirty="0"/>
              <a:t> – who are you most angry with?</a:t>
            </a:r>
          </a:p>
        </p:txBody>
      </p:sp>
      <p:sp>
        <p:nvSpPr>
          <p:cNvPr id="12" name="Content Placeholder 2"/>
          <p:cNvSpPr txBox="1">
            <a:spLocks/>
          </p:cNvSpPr>
          <p:nvPr/>
        </p:nvSpPr>
        <p:spPr>
          <a:xfrm>
            <a:off x="4644008" y="1600335"/>
            <a:ext cx="3960440" cy="4525963"/>
          </a:xfrm>
          <a:prstGeom prst="rect">
            <a:avLst/>
          </a:prstGeom>
          <a:solidFill>
            <a:srgbClr val="12C8C8"/>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a:t>Blockers</a:t>
            </a:r>
          </a:p>
          <a:p>
            <a:pPr marL="0" indent="0" algn="ctr">
              <a:buNone/>
            </a:pPr>
            <a:endParaRPr lang="en-GB" sz="1050" b="1" dirty="0"/>
          </a:p>
          <a:p>
            <a:r>
              <a:rPr lang="en-GB" sz="2400" b="1" dirty="0"/>
              <a:t>Embarrassment</a:t>
            </a:r>
            <a:r>
              <a:rPr lang="en-GB" sz="2400" dirty="0"/>
              <a:t> – feeling ‘silly’ and ‘stupid’</a:t>
            </a:r>
          </a:p>
          <a:p>
            <a:pPr marL="0" indent="0">
              <a:buNone/>
            </a:pPr>
            <a:endParaRPr lang="en-GB" sz="800" dirty="0"/>
          </a:p>
          <a:p>
            <a:r>
              <a:rPr lang="en-GB" sz="2400" b="1" dirty="0"/>
              <a:t>Guilt</a:t>
            </a:r>
            <a:r>
              <a:rPr lang="en-GB" sz="2400" dirty="0"/>
              <a:t> – about being a burden to loved ones</a:t>
            </a:r>
          </a:p>
          <a:p>
            <a:pPr marL="0" indent="0">
              <a:buNone/>
            </a:pPr>
            <a:endParaRPr lang="en-GB" sz="800" dirty="0"/>
          </a:p>
          <a:p>
            <a:r>
              <a:rPr lang="en-GB" sz="2400" b="1" dirty="0"/>
              <a:t>Going</a:t>
            </a:r>
            <a:r>
              <a:rPr lang="en-GB" sz="2400" dirty="0"/>
              <a:t> </a:t>
            </a:r>
            <a:r>
              <a:rPr lang="en-GB" sz="2400" b="1" dirty="0"/>
              <a:t>mad</a:t>
            </a:r>
            <a:r>
              <a:rPr lang="en-GB" sz="2400" dirty="0"/>
              <a:t> – worrying about going mad or that others might think this</a:t>
            </a:r>
          </a:p>
          <a:p>
            <a:pPr marL="0" indent="0">
              <a:buNone/>
            </a:pPr>
            <a:endParaRPr lang="en-GB" sz="800" dirty="0"/>
          </a:p>
          <a:p>
            <a:r>
              <a:rPr lang="en-GB" sz="2400" b="1" dirty="0"/>
              <a:t>Overwhelmed</a:t>
            </a:r>
            <a:r>
              <a:rPr lang="en-GB" sz="2400" dirty="0"/>
              <a:t> or </a:t>
            </a:r>
            <a:r>
              <a:rPr lang="en-GB" sz="2400" b="1" dirty="0"/>
              <a:t>stuck </a:t>
            </a:r>
          </a:p>
        </p:txBody>
      </p:sp>
    </p:spTree>
    <p:extLst>
      <p:ext uri="{BB962C8B-B14F-4D97-AF65-F5344CB8AC3E}">
        <p14:creationId xmlns:p14="http://schemas.microsoft.com/office/powerpoint/2010/main" val="375507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fontScale="90000"/>
          </a:bodyPr>
          <a:lstStyle/>
          <a:p>
            <a:r>
              <a:rPr lang="en-GB" b="1" dirty="0"/>
              <a:t>Is it Better to Talk about my Feelings?</a:t>
            </a:r>
            <a:endParaRPr lang="en-GB" b="1" dirty="0">
              <a:solidFill>
                <a:schemeClr val="tx1"/>
              </a:solidFill>
            </a:endParaRPr>
          </a:p>
        </p:txBody>
      </p:sp>
      <p:sp>
        <p:nvSpPr>
          <p:cNvPr id="6" name="Content Placeholder 2"/>
          <p:cNvSpPr txBox="1">
            <a:spLocks/>
          </p:cNvSpPr>
          <p:nvPr/>
        </p:nvSpPr>
        <p:spPr>
          <a:xfrm>
            <a:off x="467544" y="1609464"/>
            <a:ext cx="3960440" cy="4525963"/>
          </a:xfrm>
          <a:prstGeom prst="rect">
            <a:avLst/>
          </a:prstGeom>
          <a:solidFill>
            <a:srgbClr val="F8E13A"/>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a:t>Advantages</a:t>
            </a:r>
          </a:p>
          <a:p>
            <a:r>
              <a:rPr lang="en-GB" sz="2400" i="1" dirty="0"/>
              <a:t>[Type as people share points]</a:t>
            </a:r>
          </a:p>
        </p:txBody>
      </p:sp>
      <p:sp>
        <p:nvSpPr>
          <p:cNvPr id="12" name="Content Placeholder 2"/>
          <p:cNvSpPr txBox="1">
            <a:spLocks/>
          </p:cNvSpPr>
          <p:nvPr/>
        </p:nvSpPr>
        <p:spPr>
          <a:xfrm>
            <a:off x="4644008" y="1600335"/>
            <a:ext cx="3960440" cy="4525963"/>
          </a:xfrm>
          <a:prstGeom prst="rect">
            <a:avLst/>
          </a:prstGeom>
          <a:solidFill>
            <a:srgbClr val="12C8C8"/>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a:t>Disadvantages</a:t>
            </a:r>
          </a:p>
          <a:p>
            <a:r>
              <a:rPr lang="en-GB" sz="2400" i="1" dirty="0"/>
              <a:t>[Type as people share points]</a:t>
            </a:r>
          </a:p>
          <a:p>
            <a:pPr marL="0" indent="0" algn="ctr">
              <a:buNone/>
            </a:pPr>
            <a:endParaRPr lang="en-GB" b="1" dirty="0"/>
          </a:p>
        </p:txBody>
      </p:sp>
      <p:pic>
        <p:nvPicPr>
          <p:cNvPr id="2054" name="Picture 6"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796" y="5067061"/>
            <a:ext cx="900100" cy="10211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9114" y="5088727"/>
            <a:ext cx="987234" cy="97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5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7836CC-780B-472E-B919-72DCDA9BBBCE}"/>
              </a:ext>
            </a:extLst>
          </p:cNvPr>
          <p:cNvSpPr/>
          <p:nvPr/>
        </p:nvSpPr>
        <p:spPr>
          <a:xfrm>
            <a:off x="459088" y="1602088"/>
            <a:ext cx="8227709" cy="4534214"/>
          </a:xfrm>
          <a:prstGeom prst="rect">
            <a:avLst/>
          </a:prstGeom>
          <a:solidFill>
            <a:srgbClr val="F8E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457200" y="269776"/>
            <a:ext cx="8229600" cy="1143000"/>
          </a:xfrm>
        </p:spPr>
        <p:txBody>
          <a:bodyPr/>
          <a:lstStyle/>
          <a:p>
            <a:r>
              <a:rPr lang="en-GB" b="1" dirty="0">
                <a:solidFill>
                  <a:schemeClr val="tx1"/>
                </a:solidFill>
              </a:rPr>
              <a:t>DVD Clip</a:t>
            </a:r>
          </a:p>
        </p:txBody>
      </p:sp>
      <p:pic>
        <p:nvPicPr>
          <p:cNvPr id="4" name="Picture 4">
            <a:hlinkClick r:id="" action="ppaction://media"/>
            <a:extLst>
              <a:ext uri="{FF2B5EF4-FFF2-40B4-BE49-F238E27FC236}">
                <a16:creationId xmlns:a16="http://schemas.microsoft.com/office/drawing/2014/main" id="{F22232F6-5939-4E55-9CE3-B13111CE51F4}"/>
              </a:ext>
            </a:extLst>
          </p:cNvPr>
          <p:cNvPicPr>
            <a:picLocks noGrp="1" noRot="1" noChangeAspect="1"/>
          </p:cNvPicPr>
          <p:nvPr>
            <p:ph idx="1"/>
            <a:videoFile r:link="rId1"/>
          </p:nvPr>
        </p:nvPicPr>
        <p:blipFill>
          <a:blip r:embed="rId4"/>
          <a:stretch>
            <a:fillRect/>
          </a:stretch>
        </p:blipFill>
        <p:spPr>
          <a:xfrm>
            <a:off x="569926" y="1714153"/>
            <a:ext cx="8004148" cy="4316949"/>
          </a:xfrm>
          <a:solidFill>
            <a:srgbClr val="F8E13A"/>
          </a:solidFill>
          <a:ln>
            <a:noFill/>
          </a:ln>
        </p:spPr>
      </p:pic>
    </p:spTree>
    <p:extLst>
      <p:ext uri="{BB962C8B-B14F-4D97-AF65-F5344CB8AC3E}">
        <p14:creationId xmlns:p14="http://schemas.microsoft.com/office/powerpoint/2010/main" val="2714854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TotalTime>
  <Words>746</Words>
  <Application>Microsoft Office PowerPoint</Application>
  <PresentationFormat>On-screen Show (4:3)</PresentationFormat>
  <Paragraphs>91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Ice Breaker</vt:lpstr>
      <vt:lpstr>Last Week</vt:lpstr>
      <vt:lpstr>This Week</vt:lpstr>
      <vt:lpstr>Forgetful Frank</vt:lpstr>
      <vt:lpstr>Forgetful Frank</vt:lpstr>
      <vt:lpstr>Working towards Acceptance</vt:lpstr>
      <vt:lpstr>Is it Better to Talk about my Feelings?</vt:lpstr>
      <vt:lpstr>DVD Clip</vt:lpstr>
      <vt:lpstr>Summary</vt:lpstr>
    </vt:vector>
  </TitlesOfParts>
  <Company>NHFT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Dementia</dc:title>
  <dc:creator>Rhodes Jessica</dc:creator>
  <cp:lastModifiedBy>Rhodes Jessica</cp:lastModifiedBy>
  <cp:revision>91</cp:revision>
  <dcterms:created xsi:type="dcterms:W3CDTF">2020-09-08T12:47:25Z</dcterms:created>
  <dcterms:modified xsi:type="dcterms:W3CDTF">2020-12-17T10:54:18Z</dcterms:modified>
</cp:coreProperties>
</file>