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7" r:id="rId2"/>
    <p:sldId id="274" r:id="rId3"/>
    <p:sldId id="275" r:id="rId4"/>
    <p:sldId id="282" r:id="rId5"/>
    <p:sldId id="283" r:id="rId6"/>
    <p:sldId id="286" r:id="rId7"/>
    <p:sldId id="290" r:id="rId8"/>
    <p:sldId id="291" r:id="rId9"/>
    <p:sldId id="285" r:id="rId10"/>
    <p:sldId id="287" r:id="rId11"/>
    <p:sldId id="288" r:id="rId12"/>
    <p:sldId id="289" r:id="rId13"/>
    <p:sldId id="27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13A"/>
    <a:srgbClr val="12C8C8"/>
    <a:srgbClr val="69F4F1"/>
    <a:srgbClr val="A0E5FE"/>
    <a:srgbClr val="000000"/>
    <a:srgbClr val="EFDC4F"/>
    <a:srgbClr val="F8CF3A"/>
    <a:srgbClr val="9EF3FC"/>
    <a:srgbClr val="4BD0FF"/>
    <a:srgbClr val="44E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6DAA9-C700-0B1C-11A7-DF4BBB8A47A7}" v="2" dt="2020-12-17T11:01:46.078"/>
    <p1510:client id="{330DBF40-673E-B868-8D9E-65BE04FE3E50}" v="9" dt="2020-12-14T11:38:02.745"/>
    <p1510:client id="{721AFAC8-FDC8-518E-79F1-AF9DA9CDE411}" v="172" dt="2020-12-17T10:41:58.850"/>
    <p1510:client id="{7D906AF6-2B39-D7B9-5F43-B7AB6C8E3ABF}" v="6" dt="2020-12-14T09:59:41.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6614" autoAdjust="0"/>
  </p:normalViewPr>
  <p:slideViewPr>
    <p:cSldViewPr>
      <p:cViewPr>
        <p:scale>
          <a:sx n="75" d="100"/>
          <a:sy n="75" d="100"/>
        </p:scale>
        <p:origin x="-1978" y="-2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D906AF6-2B39-D7B9-5F43-B7AB6C8E3ABF}"/>
    <pc:docChg chg="modSld">
      <pc:chgData name="" userId="" providerId="" clId="Web-{7D906AF6-2B39-D7B9-5F43-B7AB6C8E3ABF}" dt="2020-12-14T09:59:38.921" v="3" actId="20577"/>
      <pc:docMkLst>
        <pc:docMk/>
      </pc:docMkLst>
      <pc:sldChg chg="modSp">
        <pc:chgData name="" userId="" providerId="" clId="Web-{7D906AF6-2B39-D7B9-5F43-B7AB6C8E3ABF}" dt="2020-12-14T09:59:38.921" v="2" actId="20577"/>
        <pc:sldMkLst>
          <pc:docMk/>
          <pc:sldMk cId="1613121034" sldId="257"/>
        </pc:sldMkLst>
        <pc:spChg chg="mod">
          <ac:chgData name="" userId="" providerId="" clId="Web-{7D906AF6-2B39-D7B9-5F43-B7AB6C8E3ABF}" dt="2020-12-14T09:59:38.921" v="2" actId="20577"/>
          <ac:spMkLst>
            <pc:docMk/>
            <pc:sldMk cId="1613121034" sldId="257"/>
            <ac:spMk id="18" creationId="{00000000-0000-0000-0000-000000000000}"/>
          </ac:spMkLst>
        </pc:spChg>
      </pc:sldChg>
    </pc:docChg>
  </pc:docChgLst>
  <pc:docChgLst>
    <pc:chgData name="Rhodes Jessica" userId="S::jessica.rhodes@nhft.nhs.uk::fb8fc5d8-47b9-4dac-95d5-f45ebae78233" providerId="AD" clId="Web-{2786DAA9-C700-0B1C-11A7-DF4BBB8A47A7}"/>
    <pc:docChg chg="modSld">
      <pc:chgData name="Rhodes Jessica" userId="S::jessica.rhodes@nhft.nhs.uk::fb8fc5d8-47b9-4dac-95d5-f45ebae78233" providerId="AD" clId="Web-{2786DAA9-C700-0B1C-11A7-DF4BBB8A47A7}" dt="2020-12-17T11:01:45.312" v="95"/>
      <pc:docMkLst>
        <pc:docMk/>
      </pc:docMkLst>
      <pc:sldChg chg="modNotes">
        <pc:chgData name="Rhodes Jessica" userId="S::jessica.rhodes@nhft.nhs.uk::fb8fc5d8-47b9-4dac-95d5-f45ebae78233" providerId="AD" clId="Web-{2786DAA9-C700-0B1C-11A7-DF4BBB8A47A7}" dt="2020-12-17T10:59:51.978" v="2"/>
        <pc:sldMkLst>
          <pc:docMk/>
          <pc:sldMk cId="3938226068" sldId="274"/>
        </pc:sldMkLst>
      </pc:sldChg>
      <pc:sldChg chg="modNotes">
        <pc:chgData name="Rhodes Jessica" userId="S::jessica.rhodes@nhft.nhs.uk::fb8fc5d8-47b9-4dac-95d5-f45ebae78233" providerId="AD" clId="Web-{2786DAA9-C700-0B1C-11A7-DF4BBB8A47A7}" dt="2020-12-17T10:59:44.540" v="0"/>
        <pc:sldMkLst>
          <pc:docMk/>
          <pc:sldMk cId="1264701119" sldId="275"/>
        </pc:sldMkLst>
      </pc:sldChg>
      <pc:sldChg chg="modNotes">
        <pc:chgData name="Rhodes Jessica" userId="S::jessica.rhodes@nhft.nhs.uk::fb8fc5d8-47b9-4dac-95d5-f45ebae78233" providerId="AD" clId="Web-{2786DAA9-C700-0B1C-11A7-DF4BBB8A47A7}" dt="2020-12-17T11:00:57.341" v="38"/>
        <pc:sldMkLst>
          <pc:docMk/>
          <pc:sldMk cId="2428447823" sldId="285"/>
        </pc:sldMkLst>
      </pc:sldChg>
      <pc:sldChg chg="modNotes">
        <pc:chgData name="Rhodes Jessica" userId="S::jessica.rhodes@nhft.nhs.uk::fb8fc5d8-47b9-4dac-95d5-f45ebae78233" providerId="AD" clId="Web-{2786DAA9-C700-0B1C-11A7-DF4BBB8A47A7}" dt="2020-12-17T11:00:20.073" v="25"/>
        <pc:sldMkLst>
          <pc:docMk/>
          <pc:sldMk cId="3085763268" sldId="286"/>
        </pc:sldMkLst>
      </pc:sldChg>
      <pc:sldChg chg="modNotes">
        <pc:chgData name="Rhodes Jessica" userId="S::jessica.rhodes@nhft.nhs.uk::fb8fc5d8-47b9-4dac-95d5-f45ebae78233" providerId="AD" clId="Web-{2786DAA9-C700-0B1C-11A7-DF4BBB8A47A7}" dt="2020-12-17T11:01:45.312" v="95"/>
        <pc:sldMkLst>
          <pc:docMk/>
          <pc:sldMk cId="3014109092" sldId="287"/>
        </pc:sldMkLst>
      </pc:sldChg>
      <pc:sldChg chg="modNotes">
        <pc:chgData name="Rhodes Jessica" userId="S::jessica.rhodes@nhft.nhs.uk::fb8fc5d8-47b9-4dac-95d5-f45ebae78233" providerId="AD" clId="Web-{2786DAA9-C700-0B1C-11A7-DF4BBB8A47A7}" dt="2020-12-17T11:00:52.903" v="37"/>
        <pc:sldMkLst>
          <pc:docMk/>
          <pc:sldMk cId="1385478281" sldId="291"/>
        </pc:sldMkLst>
      </pc:sldChg>
    </pc:docChg>
  </pc:docChgLst>
  <pc:docChgLst>
    <pc:chgData name="Rhodes Jessica" userId="S::jessica.rhodes@nhft.nhs.uk::fb8fc5d8-47b9-4dac-95d5-f45ebae78233" providerId="AD" clId="Web-{721AFAC8-FDC8-518E-79F1-AF9DA9CDE411}"/>
    <pc:docChg chg="modSld">
      <pc:chgData name="Rhodes Jessica" userId="S::jessica.rhodes@nhft.nhs.uk::fb8fc5d8-47b9-4dac-95d5-f45ebae78233" providerId="AD" clId="Web-{721AFAC8-FDC8-518E-79F1-AF9DA9CDE411}" dt="2020-12-17T10:41:58.365" v="164" actId="20577"/>
      <pc:docMkLst>
        <pc:docMk/>
      </pc:docMkLst>
      <pc:sldChg chg="modSp">
        <pc:chgData name="Rhodes Jessica" userId="S::jessica.rhodes@nhft.nhs.uk::fb8fc5d8-47b9-4dac-95d5-f45ebae78233" providerId="AD" clId="Web-{721AFAC8-FDC8-518E-79F1-AF9DA9CDE411}" dt="2020-12-17T10:41:58.365" v="163" actId="20577"/>
        <pc:sldMkLst>
          <pc:docMk/>
          <pc:sldMk cId="3014109092" sldId="287"/>
        </pc:sldMkLst>
        <pc:spChg chg="mod">
          <ac:chgData name="Rhodes Jessica" userId="S::jessica.rhodes@nhft.nhs.uk::fb8fc5d8-47b9-4dac-95d5-f45ebae78233" providerId="AD" clId="Web-{721AFAC8-FDC8-518E-79F1-AF9DA9CDE411}" dt="2020-12-17T10:41:58.365" v="163" actId="20577"/>
          <ac:spMkLst>
            <pc:docMk/>
            <pc:sldMk cId="3014109092" sldId="287"/>
            <ac:spMk id="20" creationId="{00000000-0000-0000-0000-000000000000}"/>
          </ac:spMkLst>
        </pc:spChg>
      </pc:sldChg>
    </pc:docChg>
  </pc:docChgLst>
  <pc:docChgLst>
    <pc:chgData name="Rhodes Jessica" userId="S::jessica.rhodes@nhft.nhs.uk::fb8fc5d8-47b9-4dac-95d5-f45ebae78233" providerId="AD" clId="Web-{7D906AF6-2B39-D7B9-5F43-B7AB6C8E3ABF}"/>
    <pc:docChg chg="">
      <pc:chgData name="Rhodes Jessica" userId="S::jessica.rhodes@nhft.nhs.uk::fb8fc5d8-47b9-4dac-95d5-f45ebae78233" providerId="AD" clId="Web-{7D906AF6-2B39-D7B9-5F43-B7AB6C8E3ABF}" dt="2020-12-14T09:59:40.657" v="0" actId="20577"/>
      <pc:docMkLst>
        <pc:docMk/>
      </pc:docMkLst>
    </pc:docChg>
  </pc:docChgLst>
  <pc:docChgLst>
    <pc:chgData name="Rhodes Jessica" userId="S::jessica.rhodes@nhft.nhs.uk::fb8fc5d8-47b9-4dac-95d5-f45ebae78233" providerId="AD" clId="Web-{330DBF40-673E-B868-8D9E-65BE04FE3E50}"/>
    <pc:docChg chg="modSld">
      <pc:chgData name="Rhodes Jessica" userId="S::jessica.rhodes@nhft.nhs.uk::fb8fc5d8-47b9-4dac-95d5-f45ebae78233" providerId="AD" clId="Web-{330DBF40-673E-B868-8D9E-65BE04FE3E50}" dt="2020-12-14T11:38:02.745" v="8" actId="20577"/>
      <pc:docMkLst>
        <pc:docMk/>
      </pc:docMkLst>
      <pc:sldChg chg="modSp">
        <pc:chgData name="Rhodes Jessica" userId="S::jessica.rhodes@nhft.nhs.uk::fb8fc5d8-47b9-4dac-95d5-f45ebae78233" providerId="AD" clId="Web-{330DBF40-673E-B868-8D9E-65BE04FE3E50}" dt="2020-12-14T11:38:02.745" v="7" actId="20577"/>
        <pc:sldMkLst>
          <pc:docMk/>
          <pc:sldMk cId="1613121034" sldId="257"/>
        </pc:sldMkLst>
        <pc:spChg chg="mod">
          <ac:chgData name="Rhodes Jessica" userId="S::jessica.rhodes@nhft.nhs.uk::fb8fc5d8-47b9-4dac-95d5-f45ebae78233" providerId="AD" clId="Web-{330DBF40-673E-B868-8D9E-65BE04FE3E50}" dt="2020-12-14T11:38:02.745" v="7" actId="20577"/>
          <ac:spMkLst>
            <pc:docMk/>
            <pc:sldMk cId="1613121034" sldId="257"/>
            <ac:spMk id="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8807D-99AB-490F-8F19-A1DC6C8CF9C6}" type="datetimeFigureOut">
              <a:rPr lang="en-GB" smtClean="0"/>
              <a:t>17/12/2020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91155-BDAC-421C-B2D5-2F474026915C}" type="slidenum">
              <a:rPr lang="en-GB" smtClean="0"/>
              <a:t>‹#›</a:t>
            </a:fld>
            <a:endParaRPr lang="en-GB"/>
          </a:p>
        </p:txBody>
      </p:sp>
    </p:spTree>
    <p:extLst>
      <p:ext uri="{BB962C8B-B14F-4D97-AF65-F5344CB8AC3E}">
        <p14:creationId xmlns:p14="http://schemas.microsoft.com/office/powerpoint/2010/main" val="352462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lzheimers.org.uk/site/scripts/documents.php?categoryID=20034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Today we will start talking about your experiences with dementia and how you cope with any problems you might have. We will look into the problems and frustrations that you have and think about what you could do to relieve the stress.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normal if people feel apprehensive and worried about coming to groups, especially if the focus is a sensitive topic or illness, such as dementia. It is also normal that people feel worried about staring any new thing. The groups are friendly and we hope that you will be able to relax and feel welcome.</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Not everybody wants to think about these things, but some people find it helpful to feel that they have made decisions about their future. Often this is something that a person can do, and then forget about – safe in the knowledge that if things get worse, then they have made preparations</a:t>
            </a:r>
            <a:r>
              <a:rPr lang="en-GB" dirty="0">
                <a:effectLst/>
              </a:rPr>
              <a:t> </a:t>
            </a:r>
            <a:r>
              <a:rPr lang="en-GB" sz="1200" kern="1200" dirty="0">
                <a:solidFill>
                  <a:schemeClr val="tx1"/>
                </a:solidFill>
                <a:effectLst/>
                <a:latin typeface="+mn-lt"/>
                <a:ea typeface="+mn-ea"/>
                <a:cs typeface="+mn-cs"/>
              </a:rPr>
              <a:t>Amongst the ways in which you could take charge of your life are to think about:</a:t>
            </a:r>
          </a:p>
          <a:p>
            <a:pPr lvl="0"/>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Talking to people around you about the future</a:t>
            </a:r>
            <a:r>
              <a:rPr lang="en-GB" dirty="0">
                <a:effectLst/>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Making a lasting power of attorney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Making a will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Making a “living will” (advance decisions and advance statements)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want more information about any of these ways of taking charge of your life and preparing for the future, then please ask.</a:t>
            </a:r>
            <a:r>
              <a:rPr lang="en-GB" dirty="0"/>
              <a:t> It is also worth noting that it these are important things to consider as we age, whether we have dementia or not. </a:t>
            </a:r>
            <a:endParaRPr lang="en-GB" sz="1200" kern="1200" dirty="0">
              <a:solidFill>
                <a:schemeClr val="tx1"/>
              </a:solidFill>
              <a:effectLst/>
              <a:latin typeface="+mn-lt"/>
              <a:cs typeface="Calibri"/>
            </a:endParaRP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b="1" kern="1200" dirty="0">
                <a:solidFill>
                  <a:schemeClr val="tx1"/>
                </a:solidFill>
                <a:effectLst/>
                <a:latin typeface="+mn-lt"/>
                <a:ea typeface="+mn-ea"/>
                <a:cs typeface="+mn-cs"/>
              </a:rPr>
              <a:t>Ask</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What else can people do to take charge of their lives?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10</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Not being able to drive is one of the biggest issues that many people with dementia face. But having a </a:t>
            </a:r>
            <a:r>
              <a:rPr lang="en-GB" sz="1200" u="sng" kern="1200" dirty="0">
                <a:solidFill>
                  <a:schemeClr val="tx1"/>
                </a:solidFill>
                <a:effectLst/>
                <a:latin typeface="+mn-lt"/>
                <a:ea typeface="+mn-ea"/>
                <a:cs typeface="+mn-cs"/>
                <a:hlinkClick r:id="rId3"/>
              </a:rPr>
              <a:t>diagnosis of dementia</a:t>
            </a:r>
            <a:r>
              <a:rPr lang="en-GB" sz="1200" kern="1200" dirty="0">
                <a:solidFill>
                  <a:schemeClr val="tx1"/>
                </a:solidFill>
                <a:effectLst/>
                <a:latin typeface="+mn-lt"/>
                <a:ea typeface="+mn-ea"/>
                <a:cs typeface="+mn-cs"/>
              </a:rPr>
              <a:t> is not in itself necessarily a reason to stop driving. What matters, from both a legal and a practical point of view, is whether or not you are still able to drive safely.</a:t>
            </a:r>
          </a:p>
          <a:p>
            <a:r>
              <a:rPr lang="en-GB" sz="1200" kern="1200" dirty="0">
                <a:solidFill>
                  <a:schemeClr val="tx1"/>
                </a:solidFill>
                <a:effectLst/>
                <a:latin typeface="+mn-lt"/>
                <a:ea typeface="+mn-ea"/>
                <a:cs typeface="+mn-cs"/>
              </a:rPr>
              <a:t>However, if you have been given </a:t>
            </a:r>
            <a:r>
              <a:rPr lang="en-GB" sz="1200" u="sng" kern="1200" dirty="0">
                <a:solidFill>
                  <a:schemeClr val="tx1"/>
                </a:solidFill>
                <a:effectLst/>
                <a:latin typeface="+mn-lt"/>
                <a:ea typeface="+mn-ea"/>
                <a:cs typeface="+mn-cs"/>
                <a:hlinkClick r:id="rId3"/>
              </a:rPr>
              <a:t>diagnosis of dementia</a:t>
            </a:r>
            <a:r>
              <a:rPr lang="en-GB" sz="1200" kern="1200" dirty="0">
                <a:solidFill>
                  <a:schemeClr val="tx1"/>
                </a:solidFill>
                <a:effectLst/>
                <a:latin typeface="+mn-lt"/>
                <a:ea typeface="+mn-ea"/>
                <a:cs typeface="+mn-cs"/>
              </a:rPr>
              <a:t> and you want to continue to drive, then you must, by law, inform the DVLA.</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DVLA will ask you for your permission for them to contact your GP and/or specialists (such as the memory clinic). Based on the information they get back, they will make a decision as to whether you can continue to drive. They may also ask you to take a driving test.</a:t>
            </a:r>
          </a:p>
          <a:p>
            <a:endParaRPr lang="en-GB" sz="1200" kern="1200" dirty="0">
              <a:solidFill>
                <a:schemeClr val="tx1"/>
              </a:solidFill>
              <a:effectLst/>
              <a:latin typeface="+mn-lt"/>
              <a:ea typeface="+mn-ea"/>
              <a:cs typeface="+mn-cs"/>
            </a:endParaRPr>
          </a:p>
          <a:p>
            <a:r>
              <a:rPr lang="en-GB" dirty="0">
                <a:effectLst/>
              </a:rPr>
              <a:t>You must also immediately inform your car insurance company. If you don't, then your policy may become invalid. </a:t>
            </a:r>
            <a:r>
              <a:rPr lang="en-GB" sz="1200" kern="1200" dirty="0">
                <a:solidFill>
                  <a:schemeClr val="tx1"/>
                </a:solidFill>
                <a:effectLst/>
                <a:latin typeface="+mn-lt"/>
                <a:ea typeface="+mn-ea"/>
                <a:cs typeface="+mn-cs"/>
              </a:rPr>
              <a:t>Although giving up driving is often hard, there are many ways around the problems that not driving can create - for instance the money that you save will often more than cover the cost of getting a taxi or bus more regularly. Let’s talk about this for a while.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11</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finish up today’s session, I am going to read two sentences from a Scottish man who had been diagnosed with dementia – James McKillop. He wrote these ideas down a couple of years after receiving his diagnosis. James became a well-known figure in Scotland, advocating for the rights of people with dementia.</a:t>
            </a:r>
            <a:r>
              <a:rPr lang="en-GB" dirty="0">
                <a:effectLst/>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12</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13</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Prompting Questions:</a:t>
            </a:r>
            <a:endParaRPr lang="en-US" dirty="0"/>
          </a:p>
          <a:p>
            <a:pPr marL="171450" indent="-171450">
              <a:buFont typeface="Arial,Sans-Serif"/>
              <a:buChar char="•"/>
            </a:pPr>
            <a:r>
              <a:rPr lang="en-GB" dirty="0"/>
              <a:t>What have you done since the last session that made you feel good?</a:t>
            </a:r>
            <a:endParaRPr lang="en-US" dirty="0"/>
          </a:p>
          <a:p>
            <a:pPr marL="171450" indent="-171450">
              <a:buFont typeface="Arial,Sans-Serif"/>
              <a:buChar char="•"/>
            </a:pPr>
            <a:r>
              <a:rPr lang="en-GB" dirty="0"/>
              <a:t>Did you talk to anyone about your dementia?</a:t>
            </a:r>
            <a:endParaRPr lang="en-US" dirty="0"/>
          </a:p>
          <a:p>
            <a:pPr marL="171450" indent="-171450">
              <a:buFont typeface="Arial,Sans-Serif"/>
              <a:buChar char="•"/>
            </a:pPr>
            <a:r>
              <a:rPr lang="en-GB" dirty="0"/>
              <a:t>Did you talk to anyone new about it?</a:t>
            </a:r>
            <a:endParaRPr lang="en-US" dirty="0"/>
          </a:p>
          <a:p>
            <a:pPr marL="171450" indent="-171450">
              <a:buFont typeface="Arial,Sans-Serif"/>
              <a:buChar char="•"/>
            </a:pPr>
            <a:r>
              <a:rPr lang="en-GB" dirty="0"/>
              <a:t>How did this make you feel?</a:t>
            </a:r>
          </a:p>
        </p:txBody>
      </p:sp>
      <p:sp>
        <p:nvSpPr>
          <p:cNvPr id="4" name="Slide Number Placeholder 3"/>
          <p:cNvSpPr>
            <a:spLocks noGrp="1"/>
          </p:cNvSpPr>
          <p:nvPr>
            <p:ph type="sldNum" sz="quarter" idx="10"/>
          </p:nvPr>
        </p:nvSpPr>
        <p:spPr/>
        <p:txBody>
          <a:bodyPr/>
          <a:lstStyle/>
          <a:p>
            <a:fld id="{A9B91155-BDAC-421C-B2D5-2F474026915C}" type="slidenum">
              <a:rPr lang="en-GB" smtClean="0"/>
              <a:t>2</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b="1"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3</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Today we will talk about how you can live well with dementia. This means understanding how dementia affects you, recognising how you feel about it and how this affects what you do and don’t do. Once you know more about this, we will discuss what changes you might be able to make, and how to go about them. The aim will be to help you feel more confident about yourselves. </a:t>
            </a:r>
          </a:p>
        </p:txBody>
      </p:sp>
      <p:sp>
        <p:nvSpPr>
          <p:cNvPr id="4" name="Slide Number Placeholder 3"/>
          <p:cNvSpPr>
            <a:spLocks noGrp="1"/>
          </p:cNvSpPr>
          <p:nvPr>
            <p:ph type="sldNum" sz="quarter" idx="10"/>
          </p:nvPr>
        </p:nvSpPr>
        <p:spPr/>
        <p:txBody>
          <a:bodyPr/>
          <a:lstStyle/>
          <a:p>
            <a:fld id="{A9B91155-BDAC-421C-B2D5-2F474026915C}" type="slidenum">
              <a:rPr lang="en-GB" smtClean="0"/>
              <a:t>4</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 is important to recognise the things that you are good at, and that are going well. Knowing what you are good at can help you feel good about yourselves and also help you feel confident. We will now look at the things that you feel good about, that are meaningful for you or that go well for you.</a:t>
            </a:r>
          </a:p>
        </p:txBody>
      </p:sp>
      <p:sp>
        <p:nvSpPr>
          <p:cNvPr id="4" name="Slide Number Placeholder 3"/>
          <p:cNvSpPr>
            <a:spLocks noGrp="1"/>
          </p:cNvSpPr>
          <p:nvPr>
            <p:ph type="sldNum" sz="quarter" idx="10"/>
          </p:nvPr>
        </p:nvSpPr>
        <p:spPr/>
        <p:txBody>
          <a:bodyPr/>
          <a:lstStyle/>
          <a:p>
            <a:fld id="{A9B91155-BDAC-421C-B2D5-2F474026915C}" type="slidenum">
              <a:rPr lang="en-GB" smtClean="0"/>
              <a:t>5</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a:t>
            </a:r>
            <a:r>
              <a:rPr lang="en-GB" sz="1200" kern="1200" dirty="0">
                <a:solidFill>
                  <a:schemeClr val="tx1"/>
                </a:solidFill>
                <a:effectLst/>
                <a:latin typeface="+mn-lt"/>
                <a:ea typeface="+mn-ea"/>
                <a:cs typeface="+mn-cs"/>
              </a:rPr>
              <a:t> them </a:t>
            </a:r>
            <a:r>
              <a:rPr lang="en-GB" dirty="0"/>
              <a:t>of the</a:t>
            </a:r>
            <a:r>
              <a:rPr lang="en-GB" sz="1200" kern="1200" dirty="0">
                <a:solidFill>
                  <a:schemeClr val="tx1"/>
                </a:solidFill>
                <a:effectLst/>
                <a:latin typeface="+mn-lt"/>
                <a:ea typeface="+mn-ea"/>
                <a:cs typeface="+mn-cs"/>
              </a:rPr>
              <a:t> problems and frustrations </a:t>
            </a:r>
            <a:r>
              <a:rPr lang="en-GB" dirty="0"/>
              <a:t>discussed </a:t>
            </a:r>
            <a:r>
              <a:rPr lang="en-GB" sz="1200" kern="1200" dirty="0">
                <a:solidFill>
                  <a:schemeClr val="tx1"/>
                </a:solidFill>
                <a:effectLst/>
                <a:latin typeface="+mn-lt"/>
                <a:ea typeface="+mn-ea"/>
                <a:cs typeface="+mn-cs"/>
              </a:rPr>
              <a:t>in the first session. Draw the group’s attention to what people had said about feelings in various situations. The aim is to help people realise that it is often the particular frustrations, problems and our ways of dealing with them, that make us feel bad, angry, embarrassed, etc. Understanding this is important for people to set up goals</a:t>
            </a:r>
          </a:p>
        </p:txBody>
      </p:sp>
      <p:sp>
        <p:nvSpPr>
          <p:cNvPr id="4" name="Slide Number Placeholder 3"/>
          <p:cNvSpPr>
            <a:spLocks noGrp="1"/>
          </p:cNvSpPr>
          <p:nvPr>
            <p:ph type="sldNum" sz="quarter" idx="10"/>
          </p:nvPr>
        </p:nvSpPr>
        <p:spPr/>
        <p:txBody>
          <a:bodyPr/>
          <a:lstStyle/>
          <a:p>
            <a:fld id="{A9B91155-BDAC-421C-B2D5-2F474026915C}" type="slidenum">
              <a:rPr lang="en-GB" smtClean="0"/>
              <a:t>6</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Setting up goals can help people focus their attention to something they would like to change and then identify specific steps they can do to achieve it. We have talked about what makes us angry or sad, etc. and we don’t have to do the same thing again next time. Instead, we can often do something that changes the situation or changes our way of responding – we can set up goals to make such changes. But in order for the goals to really work, they need to be SMART</a:t>
            </a:r>
          </a:p>
          <a:p>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does it mean?</a:t>
            </a:r>
          </a:p>
        </p:txBody>
      </p:sp>
      <p:sp>
        <p:nvSpPr>
          <p:cNvPr id="4" name="Slide Number Placeholder 3"/>
          <p:cNvSpPr>
            <a:spLocks noGrp="1"/>
          </p:cNvSpPr>
          <p:nvPr>
            <p:ph type="sldNum" sz="quarter" idx="10"/>
          </p:nvPr>
        </p:nvSpPr>
        <p:spPr/>
        <p:txBody>
          <a:bodyPr/>
          <a:lstStyle/>
          <a:p>
            <a:fld id="{A9B91155-BDAC-421C-B2D5-2F474026915C}" type="slidenum">
              <a:rPr lang="en-GB" smtClean="0"/>
              <a:t>7</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main aim of today’s session is to talk about what you could do to change your situation. We are going to separate into small groups </a:t>
            </a:r>
            <a:r>
              <a:rPr lang="en-GB" dirty="0"/>
              <a:t>(breakout rooms?) </a:t>
            </a:r>
            <a:r>
              <a:rPr lang="en-GB" sz="1200" kern="1200" dirty="0">
                <a:solidFill>
                  <a:schemeClr val="tx1"/>
                </a:solidFill>
                <a:effectLst/>
                <a:latin typeface="+mn-lt"/>
                <a:ea typeface="+mn-ea"/>
                <a:cs typeface="+mn-cs"/>
              </a:rPr>
              <a:t>and each of you can set a goal – one thing that you could do to change. The goals you set should be SMART, so you can achieve them, but we will help you with that.</a:t>
            </a:r>
          </a:p>
        </p:txBody>
      </p:sp>
      <p:sp>
        <p:nvSpPr>
          <p:cNvPr id="4" name="Slide Number Placeholder 3"/>
          <p:cNvSpPr>
            <a:spLocks noGrp="1"/>
          </p:cNvSpPr>
          <p:nvPr>
            <p:ph type="sldNum" sz="quarter" idx="10"/>
          </p:nvPr>
        </p:nvSpPr>
        <p:spPr/>
        <p:txBody>
          <a:bodyPr/>
          <a:lstStyle/>
          <a:p>
            <a:fld id="{A9B91155-BDAC-421C-B2D5-2F474026915C}" type="slidenum">
              <a:rPr lang="en-GB" smtClean="0"/>
              <a:t>8</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9</a:t>
            </a:fld>
            <a:endParaRPr lang="en-GB"/>
          </a:p>
        </p:txBody>
      </p:sp>
    </p:spTree>
    <p:extLst>
      <p:ext uri="{BB962C8B-B14F-4D97-AF65-F5344CB8AC3E}">
        <p14:creationId xmlns:p14="http://schemas.microsoft.com/office/powerpoint/2010/main" val="308212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92285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42873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37794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80824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420003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01842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397BA3-1BD9-4E43-9384-334679920EF7}" type="datetimeFigureOut">
              <a:rPr lang="en-GB" smtClean="0"/>
              <a:t>17/12/2020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26456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397BA3-1BD9-4E43-9384-334679920EF7}" type="datetimeFigureOut">
              <a:rPr lang="en-GB" smtClean="0"/>
              <a:t>17/12/2020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590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7BA3-1BD9-4E43-9384-334679920EF7}" type="datetimeFigureOut">
              <a:rPr lang="en-GB" smtClean="0"/>
              <a:t>17/12/2020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20545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81586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2550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97BA3-1BD9-4E43-9384-334679920EF7}" type="datetimeFigureOut">
              <a:rPr lang="en-GB" smtClean="0"/>
              <a:t>17/12/2020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AC9CD-750A-4F1A-9015-DFCECFD20CD4}" type="slidenum">
              <a:rPr lang="en-GB" smtClean="0"/>
              <a:t>‹#›</a:t>
            </a:fld>
            <a:endParaRPr lang="en-GB"/>
          </a:p>
        </p:txBody>
      </p:sp>
    </p:spTree>
    <p:extLst>
      <p:ext uri="{BB962C8B-B14F-4D97-AF65-F5344CB8AC3E}">
        <p14:creationId xmlns:p14="http://schemas.microsoft.com/office/powerpoint/2010/main" val="2365289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hdphoto" Target="../media/hdphoto3.wdp"/><Relationship Id="rId3" Type="http://schemas.openxmlformats.org/officeDocument/2006/relationships/image" Target="../media/image4.gif"/><Relationship Id="rId7" Type="http://schemas.openxmlformats.org/officeDocument/2006/relationships/image" Target="../media/image8.gif"/><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11" Type="http://schemas.microsoft.com/office/2007/relationships/hdphoto" Target="../media/hdphoto2.wdp"/><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4788689" y="2767291"/>
            <a:ext cx="4116606" cy="3523998"/>
            <a:chOff x="4788689" y="2767291"/>
            <a:chExt cx="4116606" cy="3523998"/>
          </a:xfrm>
        </p:grpSpPr>
        <p:pic>
          <p:nvPicPr>
            <p:cNvPr id="15" name="Picture 2" descr="Blank Post It Note (PNG Transparent) | OnlyGFX.co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9310" b="94321" l="5650" r="54250">
                          <a14:foregroundMark x1="20800" y1="53609" x2="17950" y2="52442"/>
                        </a14:backgroundRemoval>
                      </a14:imgEffect>
                    </a14:imgLayer>
                  </a14:imgProps>
                </a:ext>
                <a:ext uri="{28A0092B-C50C-407E-A947-70E740481C1C}">
                  <a14:useLocalDpi xmlns:a14="http://schemas.microsoft.com/office/drawing/2010/main" val="0"/>
                </a:ext>
              </a:extLst>
            </a:blip>
            <a:srcRect l="4303" t="47983" r="45298" b="4798"/>
            <a:stretch/>
          </p:blipFill>
          <p:spPr bwMode="auto">
            <a:xfrm rot="354262">
              <a:off x="4788689" y="2767291"/>
              <a:ext cx="4116606" cy="35239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rot="1398111">
              <a:off x="5660969" y="3881606"/>
              <a:ext cx="3059856" cy="1507430"/>
              <a:chOff x="-3568811" y="4870736"/>
              <a:chExt cx="2769171" cy="1419748"/>
            </a:xfrm>
          </p:grpSpPr>
          <p:sp>
            <p:nvSpPr>
              <p:cNvPr id="8" name="Subtitle 2"/>
              <p:cNvSpPr txBox="1">
                <a:spLocks/>
              </p:cNvSpPr>
              <p:nvPr/>
            </p:nvSpPr>
            <p:spPr>
              <a:xfrm rot="20017845">
                <a:off x="-3568811" y="4870736"/>
                <a:ext cx="2407609" cy="541204"/>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lgn="ctr">
                  <a:buNone/>
                </a:pPr>
                <a:r>
                  <a:rPr lang="en-GB" b="1" dirty="0">
                    <a:solidFill>
                      <a:schemeClr val="tx1"/>
                    </a:solidFill>
                  </a:rPr>
                  <a:t>Session 7 –</a:t>
                </a:r>
              </a:p>
            </p:txBody>
          </p:sp>
          <p:sp>
            <p:nvSpPr>
              <p:cNvPr id="9" name="Subtitle 2"/>
              <p:cNvSpPr txBox="1">
                <a:spLocks/>
              </p:cNvSpPr>
              <p:nvPr/>
            </p:nvSpPr>
            <p:spPr>
              <a:xfrm rot="20030615">
                <a:off x="-3263136" y="5467909"/>
                <a:ext cx="2463496" cy="8225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r>
                  <a:rPr lang="en-GB" sz="2400" dirty="0"/>
                  <a:t>Living as well as you can</a:t>
                </a:r>
              </a:p>
            </p:txBody>
          </p:sp>
        </p:grpSp>
      </p:grpSp>
      <p:sp>
        <p:nvSpPr>
          <p:cNvPr id="12" name="Title 1"/>
          <p:cNvSpPr txBox="1">
            <a:spLocks/>
          </p:cNvSpPr>
          <p:nvPr/>
        </p:nvSpPr>
        <p:spPr>
          <a:xfrm>
            <a:off x="467544" y="588030"/>
            <a:ext cx="4321085" cy="3849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7200" b="1" dirty="0"/>
              <a:t>Living Well with Dementia</a:t>
            </a:r>
          </a:p>
        </p:txBody>
      </p:sp>
      <p:sp>
        <p:nvSpPr>
          <p:cNvPr id="18" name="TextBox 17"/>
          <p:cNvSpPr txBox="1"/>
          <p:nvPr/>
        </p:nvSpPr>
        <p:spPr>
          <a:xfrm>
            <a:off x="196347" y="5517232"/>
            <a:ext cx="4537246" cy="1308050"/>
          </a:xfrm>
          <a:prstGeom prst="rect">
            <a:avLst/>
          </a:prstGeom>
          <a:noFill/>
        </p:spPr>
        <p:txBody>
          <a:bodyPr wrap="square" lIns="91440" tIns="45720" rIns="91440" bIns="45720" rtlCol="0" anchor="t">
            <a:spAutoFit/>
          </a:bodyPr>
          <a:lstStyle/>
          <a:p>
            <a:r>
              <a:rPr lang="en-GB" sz="2000" b="1" dirty="0">
                <a:solidFill>
                  <a:schemeClr val="bg1"/>
                </a:solidFill>
              </a:rPr>
              <a:t>Facilitated by: </a:t>
            </a:r>
          </a:p>
          <a:p>
            <a:endParaRPr lang="en-GB" sz="500" b="1" dirty="0">
              <a:solidFill>
                <a:schemeClr val="bg1"/>
              </a:solidFill>
            </a:endParaRPr>
          </a:p>
          <a:p>
            <a:pPr marL="285750" indent="-285750">
              <a:buFont typeface="Arial" panose="020B0604020202020204" pitchFamily="34" charset="0"/>
              <a:buChar char="•"/>
            </a:pPr>
            <a:r>
              <a:rPr lang="en-GB" b="1" dirty="0">
                <a:solidFill>
                  <a:schemeClr val="bg1"/>
                </a:solidFill>
              </a:rPr>
              <a:t>Jessica Rhodes (Assistant Psychologist)</a:t>
            </a:r>
          </a:p>
          <a:p>
            <a:pPr marL="285750" indent="-285750">
              <a:buFont typeface="Arial" panose="020B0604020202020204" pitchFamily="34" charset="0"/>
              <a:buChar char="•"/>
            </a:pPr>
            <a:r>
              <a:rPr lang="en-GB" b="1" dirty="0">
                <a:solidFill>
                  <a:schemeClr val="bg1"/>
                </a:solidFill>
                <a:ea typeface="+mn-lt"/>
                <a:cs typeface="+mn-lt"/>
              </a:rPr>
              <a:t>Judith Davison (Occupational Therapist) </a:t>
            </a:r>
            <a:endParaRPr lang="en-GB" dirty="0">
              <a:solidFill>
                <a:schemeClr val="bg1"/>
              </a:solidFill>
              <a:ea typeface="+mn-lt"/>
              <a:cs typeface="+mn-lt"/>
            </a:endParaRPr>
          </a:p>
          <a:p>
            <a:pPr marL="285750" indent="-285750">
              <a:buFont typeface="Arial" panose="020B0604020202020204" pitchFamily="34" charset="0"/>
              <a:buChar char="•"/>
            </a:pPr>
            <a:endParaRPr lang="en-GB" b="1" dirty="0">
              <a:solidFill>
                <a:schemeClr val="bg1"/>
              </a:solidFill>
              <a:cs typeface="Calibri"/>
            </a:endParaRPr>
          </a:p>
        </p:txBody>
      </p:sp>
    </p:spTree>
    <p:extLst>
      <p:ext uri="{BB962C8B-B14F-4D97-AF65-F5344CB8AC3E}">
        <p14:creationId xmlns:p14="http://schemas.microsoft.com/office/powerpoint/2010/main" val="161312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Taking Charge of Your Life</a:t>
            </a:r>
          </a:p>
        </p:txBody>
      </p:sp>
      <p:sp>
        <p:nvSpPr>
          <p:cNvPr id="20" name="Content Placeholder 2"/>
          <p:cNvSpPr txBox="1">
            <a:spLocks/>
          </p:cNvSpPr>
          <p:nvPr/>
        </p:nvSpPr>
        <p:spPr>
          <a:xfrm>
            <a:off x="467544" y="1628801"/>
            <a:ext cx="8255520" cy="864096"/>
          </a:xfrm>
          <a:prstGeom prst="rect">
            <a:avLst/>
          </a:prstGeom>
          <a:solidFill>
            <a:srgbClr val="F8E13A"/>
          </a:solidFill>
          <a:ln>
            <a:noFill/>
          </a:ln>
        </p:spPr>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600" dirty="0">
                <a:ea typeface="+mn-lt"/>
                <a:cs typeface="+mn-lt"/>
              </a:rPr>
              <a:t> As we</a:t>
            </a:r>
            <a:r>
              <a:rPr lang="en-GB" sz="2600" dirty="0"/>
              <a:t> age there are many different ways that we can take charge of our lives, here are some you may want to think about:</a:t>
            </a:r>
            <a:endParaRPr lang="en-US" dirty="0"/>
          </a:p>
        </p:txBody>
      </p:sp>
      <p:sp>
        <p:nvSpPr>
          <p:cNvPr id="14" name="Content Placeholder 2"/>
          <p:cNvSpPr txBox="1">
            <a:spLocks/>
          </p:cNvSpPr>
          <p:nvPr/>
        </p:nvSpPr>
        <p:spPr>
          <a:xfrm>
            <a:off x="451272" y="2636911"/>
            <a:ext cx="3960440" cy="3482355"/>
          </a:xfrm>
          <a:prstGeom prst="rect">
            <a:avLst/>
          </a:prstGeom>
          <a:noFill/>
          <a:ln>
            <a:noFill/>
          </a:ln>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Talking to people around you about the future</a:t>
            </a:r>
          </a:p>
          <a:p>
            <a:pPr marL="0" indent="0">
              <a:buNone/>
            </a:pPr>
            <a:endParaRPr lang="en-GB" sz="600" dirty="0"/>
          </a:p>
          <a:p>
            <a:r>
              <a:rPr lang="en-GB" sz="2400" dirty="0"/>
              <a:t>Making a lasting power of attorney</a:t>
            </a:r>
          </a:p>
          <a:p>
            <a:pPr marL="0" indent="0">
              <a:buNone/>
            </a:pPr>
            <a:endParaRPr lang="en-GB" sz="600" dirty="0"/>
          </a:p>
          <a:p>
            <a:r>
              <a:rPr lang="en-GB" sz="2400" dirty="0"/>
              <a:t>Writing a will</a:t>
            </a:r>
          </a:p>
          <a:p>
            <a:pPr marL="0" indent="0">
              <a:buNone/>
            </a:pPr>
            <a:endParaRPr lang="en-GB" sz="600" dirty="0"/>
          </a:p>
          <a:p>
            <a:r>
              <a:rPr lang="en-GB" sz="2400" dirty="0"/>
              <a:t>Making a “living will” – advance decisions and advance statements</a:t>
            </a:r>
          </a:p>
        </p:txBody>
      </p:sp>
      <p:pic>
        <p:nvPicPr>
          <p:cNvPr id="11" name="Picture 4" descr="How to Write a Will | Write Your Own Will in 10 Easy St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416" y="2636911"/>
            <a:ext cx="3960440" cy="348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10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Driving</a:t>
            </a:r>
          </a:p>
        </p:txBody>
      </p:sp>
      <p:sp>
        <p:nvSpPr>
          <p:cNvPr id="20" name="Content Placeholder 2"/>
          <p:cNvSpPr txBox="1">
            <a:spLocks/>
          </p:cNvSpPr>
          <p:nvPr/>
        </p:nvSpPr>
        <p:spPr>
          <a:xfrm>
            <a:off x="467544" y="1628800"/>
            <a:ext cx="3960440" cy="1044000"/>
          </a:xfrm>
          <a:prstGeom prst="rect">
            <a:avLst/>
          </a:prstGeom>
          <a:solidFill>
            <a:srgbClr val="12C8C8"/>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600" dirty="0">
                <a:solidFill>
                  <a:schemeClr val="bg1"/>
                </a:solidFill>
              </a:rPr>
              <a:t>Who still drives?</a:t>
            </a:r>
          </a:p>
        </p:txBody>
      </p:sp>
      <p:sp>
        <p:nvSpPr>
          <p:cNvPr id="14" name="Content Placeholder 2"/>
          <p:cNvSpPr txBox="1">
            <a:spLocks/>
          </p:cNvSpPr>
          <p:nvPr/>
        </p:nvSpPr>
        <p:spPr>
          <a:xfrm>
            <a:off x="451272" y="3940601"/>
            <a:ext cx="3960440" cy="1044000"/>
          </a:xfrm>
          <a:prstGeom prst="rect">
            <a:avLst/>
          </a:prstGeom>
          <a:solidFill>
            <a:srgbClr val="12C8C8"/>
          </a:solidFill>
          <a:ln>
            <a:noFill/>
          </a:ln>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100" dirty="0"/>
          </a:p>
          <a:p>
            <a:pPr marL="0" indent="0" algn="ctr">
              <a:buNone/>
            </a:pPr>
            <a:r>
              <a:rPr lang="en-GB" sz="2800" dirty="0">
                <a:solidFill>
                  <a:schemeClr val="bg1"/>
                </a:solidFill>
              </a:rPr>
              <a:t>What could you do instead of driving to places?</a:t>
            </a:r>
          </a:p>
          <a:p>
            <a:pPr marL="514350" indent="-514350">
              <a:buAutoNum type="arabicParenR"/>
            </a:pPr>
            <a:endParaRPr lang="en-GB" sz="1100" dirty="0"/>
          </a:p>
        </p:txBody>
      </p:sp>
      <p:sp>
        <p:nvSpPr>
          <p:cNvPr id="15" name="Content Placeholder 2"/>
          <p:cNvSpPr txBox="1">
            <a:spLocks/>
          </p:cNvSpPr>
          <p:nvPr/>
        </p:nvSpPr>
        <p:spPr>
          <a:xfrm>
            <a:off x="454968" y="5085184"/>
            <a:ext cx="3960440" cy="1043916"/>
          </a:xfrm>
          <a:prstGeom prst="rect">
            <a:avLst/>
          </a:prstGeom>
          <a:solidFill>
            <a:srgbClr val="12C8C8"/>
          </a:solidFill>
          <a:ln>
            <a:noFill/>
          </a:ln>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100" dirty="0"/>
          </a:p>
          <a:p>
            <a:pPr marL="0" indent="0" algn="ctr">
              <a:buNone/>
            </a:pPr>
            <a:r>
              <a:rPr lang="en-GB" sz="2600" dirty="0">
                <a:solidFill>
                  <a:schemeClr val="bg1"/>
                </a:solidFill>
              </a:rPr>
              <a:t>How do you feel about these alternatives?</a:t>
            </a:r>
          </a:p>
          <a:p>
            <a:pPr marL="514350" indent="-514350">
              <a:buAutoNum type="arabicParenR"/>
            </a:pPr>
            <a:endParaRPr lang="en-GB" sz="1100" dirty="0"/>
          </a:p>
        </p:txBody>
      </p:sp>
      <p:sp>
        <p:nvSpPr>
          <p:cNvPr id="10" name="Content Placeholder 2"/>
          <p:cNvSpPr txBox="1">
            <a:spLocks/>
          </p:cNvSpPr>
          <p:nvPr/>
        </p:nvSpPr>
        <p:spPr>
          <a:xfrm>
            <a:off x="454968" y="2780928"/>
            <a:ext cx="3960440" cy="1044000"/>
          </a:xfrm>
          <a:prstGeom prst="rect">
            <a:avLst/>
          </a:prstGeom>
          <a:solidFill>
            <a:srgbClr val="12C8C8"/>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600" dirty="0">
                <a:solidFill>
                  <a:schemeClr val="bg1"/>
                </a:solidFill>
              </a:rPr>
              <a:t>Who has given up because of their diagnosis?</a:t>
            </a:r>
          </a:p>
        </p:txBody>
      </p:sp>
      <p:pic>
        <p:nvPicPr>
          <p:cNvPr id="12" name="Picture 4" descr="Unsafe Driving Warning Signs - Older Adults Driving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784" y="1628799"/>
            <a:ext cx="3957280" cy="449046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3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15"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Kids Watercolor Polka Dot Wallpaper Mural | Murals Wallpaper"/>
          <p:cNvPicPr>
            <a:picLocks noChangeAspect="1" noChangeArrowheads="1"/>
          </p:cNvPicPr>
          <p:nvPr/>
        </p:nvPicPr>
        <p:blipFill rotWithShape="1">
          <a:blip r:embed="rId3">
            <a:extLst>
              <a:ext uri="{28A0092B-C50C-407E-A947-70E740481C1C}">
                <a14:useLocalDpi xmlns:a14="http://schemas.microsoft.com/office/drawing/2010/main" val="0"/>
              </a:ext>
            </a:extLst>
          </a:blip>
          <a:srcRect t="2439"/>
          <a:stretch/>
        </p:blipFill>
        <p:spPr bwMode="auto">
          <a:xfrm>
            <a:off x="-1" y="27384"/>
            <a:ext cx="9169941"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p:cNvSpPr txBox="1">
            <a:spLocks/>
          </p:cNvSpPr>
          <p:nvPr/>
        </p:nvSpPr>
        <p:spPr>
          <a:xfrm>
            <a:off x="1306303" y="2060848"/>
            <a:ext cx="6650073" cy="2808312"/>
          </a:xfrm>
          <a:prstGeom prst="rect">
            <a:avLst/>
          </a:prstGeom>
          <a:solidFill>
            <a:schemeClr val="bg1"/>
          </a:solidFill>
          <a:ln w="76200">
            <a:solidFill>
              <a:srgbClr val="12C8C8"/>
            </a:solidFill>
          </a:ln>
          <a:effectLst>
            <a:softEdge rad="31750"/>
          </a:effectLst>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800" dirty="0"/>
              <a:t>“Being told I had dementia was like a door re-opening after a difficult time in my life – new challenges, new opportunities”</a:t>
            </a:r>
          </a:p>
          <a:p>
            <a:pPr marL="0" indent="0" algn="ctr">
              <a:buNone/>
            </a:pPr>
            <a:endParaRPr lang="en-GB" sz="1050" b="1" i="1" dirty="0"/>
          </a:p>
          <a:p>
            <a:pPr marL="0" indent="0" algn="ctr">
              <a:buNone/>
            </a:pPr>
            <a:r>
              <a:rPr lang="en-GB" sz="2800" b="1" i="1" dirty="0"/>
              <a:t>James McKillop</a:t>
            </a:r>
          </a:p>
        </p:txBody>
      </p:sp>
    </p:spTree>
    <p:extLst>
      <p:ext uri="{BB962C8B-B14F-4D97-AF65-F5344CB8AC3E}">
        <p14:creationId xmlns:p14="http://schemas.microsoft.com/office/powerpoint/2010/main" val="212841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7" descr="https://media.istockphoto.com/vectors/people-discussing-with-speech-bubbles-vector-id469298184?k=6&amp;m=469298184&amp;s=612x612&amp;w=0&amp;h=0SxlTtUNgHZ_TA7Al1AJLnF9h4RnqDpiINQt786Yx8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96806"/>
            <a:ext cx="7560840" cy="386038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457200" y="188640"/>
            <a:ext cx="8229600" cy="1143000"/>
          </a:xfrm>
        </p:spPr>
        <p:txBody>
          <a:bodyPr/>
          <a:lstStyle/>
          <a:p>
            <a:r>
              <a:rPr lang="en-GB" b="1" dirty="0">
                <a:solidFill>
                  <a:schemeClr val="tx1"/>
                </a:solidFill>
              </a:rPr>
              <a:t>Summary</a:t>
            </a:r>
          </a:p>
        </p:txBody>
      </p:sp>
      <p:sp>
        <p:nvSpPr>
          <p:cNvPr id="4" name="TextBox 3"/>
          <p:cNvSpPr txBox="1"/>
          <p:nvPr/>
        </p:nvSpPr>
        <p:spPr>
          <a:xfrm>
            <a:off x="971600" y="5691728"/>
            <a:ext cx="7200800" cy="584775"/>
          </a:xfrm>
          <a:prstGeom prst="rect">
            <a:avLst/>
          </a:prstGeom>
          <a:noFill/>
        </p:spPr>
        <p:txBody>
          <a:bodyPr wrap="square" rtlCol="0">
            <a:spAutoFit/>
          </a:bodyPr>
          <a:lstStyle/>
          <a:p>
            <a:pPr algn="ctr"/>
            <a:r>
              <a:rPr lang="en-GB" sz="3200" b="1" dirty="0">
                <a:solidFill>
                  <a:schemeClr val="bg1"/>
                </a:solidFill>
              </a:rPr>
              <a:t>What did you like about the session?</a:t>
            </a:r>
          </a:p>
        </p:txBody>
      </p:sp>
      <p:sp>
        <p:nvSpPr>
          <p:cNvPr id="8" name="TextBox 7"/>
          <p:cNvSpPr txBox="1"/>
          <p:nvPr/>
        </p:nvSpPr>
        <p:spPr>
          <a:xfrm>
            <a:off x="138142" y="5694061"/>
            <a:ext cx="8856984" cy="584775"/>
          </a:xfrm>
          <a:prstGeom prst="rect">
            <a:avLst/>
          </a:prstGeom>
          <a:noFill/>
        </p:spPr>
        <p:txBody>
          <a:bodyPr wrap="square" rtlCol="0">
            <a:spAutoFit/>
          </a:bodyPr>
          <a:lstStyle/>
          <a:p>
            <a:pPr algn="ctr"/>
            <a:r>
              <a:rPr lang="en-GB" sz="3200" b="1" dirty="0">
                <a:solidFill>
                  <a:schemeClr val="bg1"/>
                </a:solidFill>
              </a:rPr>
              <a:t>Was there anything you disliked about the session?</a:t>
            </a:r>
          </a:p>
        </p:txBody>
      </p:sp>
    </p:spTree>
    <p:extLst>
      <p:ext uri="{BB962C8B-B14F-4D97-AF65-F5344CB8AC3E}">
        <p14:creationId xmlns:p14="http://schemas.microsoft.com/office/powerpoint/2010/main" val="5018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Ice Breaker</a:t>
            </a:r>
          </a:p>
        </p:txBody>
      </p:sp>
      <p:sp>
        <p:nvSpPr>
          <p:cNvPr id="3" name="Content Placeholder 2"/>
          <p:cNvSpPr>
            <a:spLocks noGrp="1"/>
          </p:cNvSpPr>
          <p:nvPr>
            <p:ph idx="1"/>
          </p:nvPr>
        </p:nvSpPr>
        <p:spPr>
          <a:xfrm>
            <a:off x="457200" y="1600200"/>
            <a:ext cx="4114800" cy="4525963"/>
          </a:xfrm>
          <a:solidFill>
            <a:srgbClr val="F8E13A"/>
          </a:solidFill>
          <a:ln>
            <a:noFill/>
          </a:ln>
        </p:spPr>
        <p:txBody>
          <a:bodyPr anchor="ctr"/>
          <a:lstStyle/>
          <a:p>
            <a:pPr marL="0" indent="0" algn="ctr">
              <a:buNone/>
            </a:pPr>
            <a:r>
              <a:rPr lang="en-GB" sz="3600" b="1" dirty="0"/>
              <a:t>Welcome back!</a:t>
            </a:r>
          </a:p>
          <a:p>
            <a:pPr marL="0" indent="0" algn="ctr">
              <a:buNone/>
            </a:pPr>
            <a:endParaRPr lang="en-GB" sz="2400" dirty="0"/>
          </a:p>
          <a:p>
            <a:r>
              <a:rPr lang="en-GB" dirty="0"/>
              <a:t>How has your week been?</a:t>
            </a:r>
          </a:p>
          <a:p>
            <a:pPr marL="0" indent="0" algn="ctr">
              <a:buNone/>
            </a:pPr>
            <a:endParaRPr lang="en-GB" sz="1400" dirty="0"/>
          </a:p>
          <a:p>
            <a:r>
              <a:rPr lang="en-GB" dirty="0"/>
              <a:t>Have you told anyone new about your memory problems?</a:t>
            </a:r>
          </a:p>
        </p:txBody>
      </p:sp>
      <p:sp>
        <p:nvSpPr>
          <p:cNvPr id="8" name="Rectangle 7"/>
          <p:cNvSpPr/>
          <p:nvPr/>
        </p:nvSpPr>
        <p:spPr>
          <a:xfrm>
            <a:off x="8172400" y="3933056"/>
            <a:ext cx="5760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mpowerment in the nursing home – Migration for welfare (WELLMIG)"/>
          <p:cNvPicPr>
            <a:picLocks noChangeAspect="1" noChangeArrowheads="1"/>
          </p:cNvPicPr>
          <p:nvPr/>
        </p:nvPicPr>
        <p:blipFill rotWithShape="1">
          <a:blip r:embed="rId3">
            <a:extLst>
              <a:ext uri="{28A0092B-C50C-407E-A947-70E740481C1C}">
                <a14:useLocalDpi xmlns:a14="http://schemas.microsoft.com/office/drawing/2010/main" val="0"/>
              </a:ext>
            </a:extLst>
          </a:blip>
          <a:srcRect l="10457"/>
          <a:stretch/>
        </p:blipFill>
        <p:spPr bwMode="auto">
          <a:xfrm>
            <a:off x="4716017" y="1628800"/>
            <a:ext cx="4032448"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22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pPr algn="l"/>
            <a:r>
              <a:rPr lang="en-GB" b="1" dirty="0">
                <a:solidFill>
                  <a:schemeClr val="tx1"/>
                </a:solidFill>
              </a:rPr>
              <a:t>Last Week</a:t>
            </a:r>
          </a:p>
        </p:txBody>
      </p:sp>
      <p:sp>
        <p:nvSpPr>
          <p:cNvPr id="6" name="Content Placeholder 2"/>
          <p:cNvSpPr txBox="1">
            <a:spLocks/>
          </p:cNvSpPr>
          <p:nvPr/>
        </p:nvSpPr>
        <p:spPr>
          <a:xfrm>
            <a:off x="467544" y="1700808"/>
            <a:ext cx="6984776" cy="4824536"/>
          </a:xfrm>
          <a:prstGeom prst="rect">
            <a:avLst/>
          </a:prstGeom>
          <a:solidFill>
            <a:schemeClr val="bg1"/>
          </a:solidFill>
          <a:ln w="38100">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500" b="1" dirty="0">
                <a:solidFill>
                  <a:srgbClr val="12C8C8"/>
                </a:solidFill>
              </a:rPr>
              <a:t>What did we discuss?</a:t>
            </a:r>
          </a:p>
          <a:p>
            <a:pPr marL="0" indent="0">
              <a:buNone/>
            </a:pPr>
            <a:endParaRPr lang="en-GB" sz="1500" b="1" dirty="0"/>
          </a:p>
          <a:p>
            <a:r>
              <a:rPr lang="en-GB" dirty="0"/>
              <a:t>Have you told anyone?</a:t>
            </a:r>
          </a:p>
          <a:p>
            <a:pPr marL="0" indent="0">
              <a:buNone/>
            </a:pPr>
            <a:endParaRPr lang="en-GB" sz="100" dirty="0"/>
          </a:p>
          <a:p>
            <a:pPr marL="0" indent="0">
              <a:buNone/>
            </a:pPr>
            <a:endParaRPr lang="en-GB" sz="1800" dirty="0"/>
          </a:p>
          <a:p>
            <a:r>
              <a:rPr lang="en-GB" dirty="0"/>
              <a:t>Reasons to tell or not tell</a:t>
            </a:r>
          </a:p>
          <a:p>
            <a:pPr marL="0" indent="0">
              <a:buNone/>
            </a:pPr>
            <a:endParaRPr lang="en-GB" sz="1900" dirty="0"/>
          </a:p>
          <a:p>
            <a:r>
              <a:rPr lang="en-GB" dirty="0"/>
              <a:t>Your experiences</a:t>
            </a:r>
          </a:p>
          <a:p>
            <a:pPr marL="0" indent="0">
              <a:buNone/>
            </a:pPr>
            <a:endParaRPr lang="en-GB" sz="1800" dirty="0"/>
          </a:p>
          <a:p>
            <a:r>
              <a:rPr lang="en-GB" dirty="0"/>
              <a:t>Asking for help</a:t>
            </a:r>
          </a:p>
          <a:p>
            <a:pPr marL="0" indent="0">
              <a:buNone/>
            </a:pPr>
            <a:endParaRPr lang="en-GB" b="1" dirty="0"/>
          </a:p>
          <a:p>
            <a:endParaRPr lang="en-GB" b="1" dirty="0"/>
          </a:p>
          <a:p>
            <a:pPr marL="742950" indent="-742950" algn="ctr">
              <a:buFont typeface="Arial" panose="020B0604020202020204" pitchFamily="34" charset="0"/>
              <a:buAutoNum type="arabicParenR"/>
            </a:pPr>
            <a:endParaRPr lang="en-GB" sz="3600" dirty="0"/>
          </a:p>
        </p:txBody>
      </p:sp>
      <p:sp>
        <p:nvSpPr>
          <p:cNvPr id="11" name="Rectangle 10"/>
          <p:cNvSpPr/>
          <p:nvPr/>
        </p:nvSpPr>
        <p:spPr>
          <a:xfrm>
            <a:off x="7371134" y="0"/>
            <a:ext cx="1772866" cy="6858000"/>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utoShape 2" descr="2019 Recap - DMR Collation – highly commended medical record collation &amp;  analy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2019 Recap - DMR Collation – highly commended medical record collation &amp;  analy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246" y="413172"/>
            <a:ext cx="2619375"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70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pPr algn="l"/>
            <a:r>
              <a:rPr lang="en-GB" b="1" dirty="0">
                <a:solidFill>
                  <a:schemeClr val="tx1"/>
                </a:solidFill>
              </a:rPr>
              <a:t>This Week</a:t>
            </a:r>
          </a:p>
        </p:txBody>
      </p:sp>
      <p:sp>
        <p:nvSpPr>
          <p:cNvPr id="6" name="Content Placeholder 2"/>
          <p:cNvSpPr txBox="1">
            <a:spLocks/>
          </p:cNvSpPr>
          <p:nvPr/>
        </p:nvSpPr>
        <p:spPr>
          <a:xfrm>
            <a:off x="467544" y="1700808"/>
            <a:ext cx="6984776" cy="4680520"/>
          </a:xfrm>
          <a:prstGeom prst="rect">
            <a:avLst/>
          </a:prstGeom>
          <a:solidFill>
            <a:schemeClr val="bg1"/>
          </a:solidFill>
          <a:ln w="38100">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solidFill>
                  <a:srgbClr val="12C8C8"/>
                </a:solidFill>
              </a:rPr>
              <a:t>Living as well as you can</a:t>
            </a:r>
          </a:p>
          <a:p>
            <a:pPr marL="0" indent="0">
              <a:buNone/>
            </a:pPr>
            <a:endParaRPr lang="en-GB" sz="1400" dirty="0"/>
          </a:p>
          <a:p>
            <a:r>
              <a:rPr lang="en-GB" dirty="0"/>
              <a:t>What can I do well?</a:t>
            </a:r>
          </a:p>
          <a:p>
            <a:endParaRPr lang="en-GB" sz="1800" dirty="0"/>
          </a:p>
          <a:p>
            <a:r>
              <a:rPr lang="en-GB" dirty="0"/>
              <a:t>Making a change</a:t>
            </a:r>
          </a:p>
          <a:p>
            <a:pPr marL="0" indent="0">
              <a:buNone/>
            </a:pPr>
            <a:endParaRPr lang="en-GB" sz="1800" dirty="0"/>
          </a:p>
          <a:p>
            <a:r>
              <a:rPr lang="en-GB" dirty="0"/>
              <a:t>Taking charge of your life</a:t>
            </a:r>
          </a:p>
          <a:p>
            <a:pPr marL="0" indent="0">
              <a:buNone/>
            </a:pPr>
            <a:endParaRPr lang="en-GB" sz="1800" dirty="0"/>
          </a:p>
          <a:p>
            <a:r>
              <a:rPr lang="en-GB" dirty="0"/>
              <a:t>Driving</a:t>
            </a:r>
          </a:p>
          <a:p>
            <a:pPr marL="742950" indent="-742950" algn="ctr">
              <a:buFont typeface="Arial" panose="020B0604020202020204" pitchFamily="34" charset="0"/>
              <a:buAutoNum type="arabicParenR"/>
            </a:pPr>
            <a:endParaRPr lang="en-GB" sz="3600" dirty="0"/>
          </a:p>
        </p:txBody>
      </p:sp>
      <p:sp>
        <p:nvSpPr>
          <p:cNvPr id="11" name="Rectangle 10"/>
          <p:cNvSpPr/>
          <p:nvPr/>
        </p:nvSpPr>
        <p:spPr>
          <a:xfrm>
            <a:off x="7371134" y="0"/>
            <a:ext cx="1772866" cy="6858000"/>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4536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Content Placeholder 2"/>
          <p:cNvSpPr txBox="1">
            <a:spLocks/>
          </p:cNvSpPr>
          <p:nvPr/>
        </p:nvSpPr>
        <p:spPr>
          <a:xfrm>
            <a:off x="467544" y="1628800"/>
            <a:ext cx="3960440" cy="1410283"/>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600" dirty="0"/>
              <a:t>Name one or more thing that is going well for you…</a:t>
            </a:r>
          </a:p>
        </p:txBody>
      </p:sp>
      <p:sp>
        <p:nvSpPr>
          <p:cNvPr id="2" name="Title 1"/>
          <p:cNvSpPr>
            <a:spLocks noGrp="1"/>
          </p:cNvSpPr>
          <p:nvPr>
            <p:ph type="title"/>
          </p:nvPr>
        </p:nvSpPr>
        <p:spPr>
          <a:xfrm>
            <a:off x="457200" y="269776"/>
            <a:ext cx="8229600" cy="1143000"/>
          </a:xfrm>
          <a:solidFill>
            <a:schemeClr val="bg1"/>
          </a:solidFill>
          <a:effectLst>
            <a:softEdge rad="31750"/>
          </a:effectLst>
        </p:spPr>
        <p:txBody>
          <a:bodyPr>
            <a:normAutofit/>
          </a:bodyPr>
          <a:lstStyle/>
          <a:p>
            <a:r>
              <a:rPr lang="en-GB" b="1" dirty="0"/>
              <a:t>What Can I Do Well?</a:t>
            </a:r>
            <a:endParaRPr lang="en-GB" b="1" dirty="0">
              <a:solidFill>
                <a:schemeClr val="tx1"/>
              </a:solidFill>
            </a:endParaRPr>
          </a:p>
        </p:txBody>
      </p:sp>
      <p:pic>
        <p:nvPicPr>
          <p:cNvPr id="1026" name="Picture 2" descr="Free Cooking Clipart, Download Free Clip Art, Free Clip Art on Clipart  Libr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1682" y="1412776"/>
            <a:ext cx="1368152" cy="13955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n Fishing Stock Illustrations, Cliparts And Royalty Free Man Fishing  Vectors"/>
          <p:cNvPicPr>
            <a:picLocks noChangeAspect="1" noChangeArrowheads="1"/>
          </p:cNvPicPr>
          <p:nvPr/>
        </p:nvPicPr>
        <p:blipFill rotWithShape="1">
          <a:blip r:embed="rId4">
            <a:extLst>
              <a:ext uri="{28A0092B-C50C-407E-A947-70E740481C1C}">
                <a14:useLocalDpi xmlns:a14="http://schemas.microsoft.com/office/drawing/2010/main" val="0"/>
              </a:ext>
            </a:extLst>
          </a:blip>
          <a:srcRect t="8176" b="6759"/>
          <a:stretch/>
        </p:blipFill>
        <p:spPr bwMode="auto">
          <a:xfrm>
            <a:off x="6269834" y="2708920"/>
            <a:ext cx="2095933" cy="17829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Painting Cliparts Art, Download Free Clip Art, Free Clip Art on Clipart  Lib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6969" y="3434329"/>
            <a:ext cx="1440160" cy="11701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pen book fairytale story Royalty Free Vector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424" b="17439"/>
          <a:stretch/>
        </p:blipFill>
        <p:spPr bwMode="auto">
          <a:xfrm>
            <a:off x="5276212" y="5161728"/>
            <a:ext cx="1561063" cy="12330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PORTS CLIPART - THIRD GRADE LEARNING RESOURC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7049" y="5219222"/>
            <a:ext cx="1567856" cy="133267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oule Game Vettoriali, Illustrazioni E Clip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02411" y="1017820"/>
            <a:ext cx="1221960" cy="122196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ennis Racquet &amp; Tennis Ball Clipart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02411" y="4809234"/>
            <a:ext cx="1240711" cy="158554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igsaw Clip Art - Puzzle Pieces Clipart , Transparent Cartoon, Free  Cliparts &amp; Silhouettes - NetClipart"/>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5441" b="94118" l="17065" r="82935"/>
                    </a14:imgEffect>
                  </a14:imgLayer>
                </a14:imgProps>
              </a:ext>
              <a:ext uri="{28A0092B-C50C-407E-A947-70E740481C1C}">
                <a14:useLocalDpi xmlns:a14="http://schemas.microsoft.com/office/drawing/2010/main" val="0"/>
              </a:ext>
            </a:extLst>
          </a:blip>
          <a:srcRect/>
          <a:stretch>
            <a:fillRect/>
          </a:stretch>
        </p:blipFill>
        <p:spPr bwMode="auto">
          <a:xfrm>
            <a:off x="4245251" y="3446822"/>
            <a:ext cx="1811492" cy="133892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Free Cliparts Music, Download Free Clip Art, Free Clip Art on Clipart  Librar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7192" b="89384" l="6445" r="93555">
                        <a14:foregroundMark x1="22266" y1="15411" x2="22266" y2="15411"/>
                        <a14:foregroundMark x1="46094" y1="51027" x2="46094" y2="51027"/>
                        <a14:foregroundMark x1="53906" y1="32534" x2="53906" y2="32534"/>
                        <a14:foregroundMark x1="58203" y1="67123" x2="58203" y2="67123"/>
                        <a14:foregroundMark x1="54297" y1="78082" x2="54297" y2="78082"/>
                        <a14:foregroundMark x1="48438" y1="60616" x2="48438" y2="60616"/>
                        <a14:foregroundMark x1="58203" y1="82192" x2="58203" y2="82192"/>
                        <a14:foregroundMark x1="68750" y1="86986" x2="68750" y2="86986"/>
                        <a14:foregroundMark x1="35547" y1="43836" x2="29883" y2="42808"/>
                        <a14:foregroundMark x1="39648" y1="45548" x2="33203" y2="42808"/>
                        <a14:foregroundMark x1="41016" y1="47260" x2="37500" y2="43836"/>
                        <a14:foregroundMark x1="20508" y1="42808" x2="16211" y2="40753"/>
                        <a14:foregroundMark x1="23828" y1="41438" x2="35156" y2="40068"/>
                        <a14:foregroundMark x1="40430" y1="37329" x2="17969" y2="34589"/>
                        <a14:foregroundMark x1="18359" y1="25685" x2="30469" y2="27055"/>
                        <a14:foregroundMark x1="20313" y1="30822" x2="36914" y2="30479"/>
                        <a14:foregroundMark x1="42578" y1="34589" x2="46680" y2="35274"/>
                        <a14:foregroundMark x1="47461" y1="31849" x2="50000" y2="32877"/>
                        <a14:foregroundMark x1="57813" y1="59247" x2="65234" y2="67808"/>
                        <a14:foregroundMark x1="51953" y1="56164" x2="60938" y2="72260"/>
                        <a14:foregroundMark x1="50781" y1="60959" x2="60547" y2="80137"/>
                        <a14:foregroundMark x1="62109" y1="80822" x2="77148" y2="79452"/>
                        <a14:foregroundMark x1="63672" y1="75685" x2="78906" y2="73288"/>
                        <a14:foregroundMark x1="70117" y1="68836" x2="84570" y2="55822"/>
                        <a14:foregroundMark x1="56641" y1="50685" x2="69141" y2="61301"/>
                        <a14:foregroundMark x1="73242" y1="59932" x2="87109" y2="43836"/>
                        <a14:foregroundMark x1="87305" y1="43836" x2="89453" y2="39384"/>
                      </a14:backgroundRemoval>
                    </a14:imgEffect>
                  </a14:imgLayer>
                </a14:imgProps>
              </a:ext>
              <a:ext uri="{28A0092B-C50C-407E-A947-70E740481C1C}">
                <a14:useLocalDpi xmlns:a14="http://schemas.microsoft.com/office/drawing/2010/main" val="0"/>
              </a:ext>
            </a:extLst>
          </a:blip>
          <a:srcRect/>
          <a:stretch>
            <a:fillRect/>
          </a:stretch>
        </p:blipFill>
        <p:spPr bwMode="auto">
          <a:xfrm>
            <a:off x="444352" y="5219222"/>
            <a:ext cx="2176477" cy="124127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Family Clipart stock photos and royalty-free images, vectors and  illustrations | Adobe Stoc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520" y="3175658"/>
            <a:ext cx="1507376" cy="150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079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Content Placeholder 2"/>
          <p:cNvSpPr txBox="1">
            <a:spLocks/>
          </p:cNvSpPr>
          <p:nvPr/>
        </p:nvSpPr>
        <p:spPr>
          <a:xfrm>
            <a:off x="2717370" y="3378764"/>
            <a:ext cx="3960440" cy="1170922"/>
          </a:xfrm>
          <a:prstGeom prst="roundRect">
            <a:avLst/>
          </a:prstGeom>
          <a:solidFill>
            <a:srgbClr val="12C8C8"/>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600" dirty="0">
                <a:solidFill>
                  <a:schemeClr val="bg1"/>
                </a:solidFill>
              </a:rPr>
              <a:t>In previous sessions we discussed…</a:t>
            </a:r>
          </a:p>
        </p:txBody>
      </p:sp>
      <p:sp>
        <p:nvSpPr>
          <p:cNvPr id="2" name="Title 1"/>
          <p:cNvSpPr>
            <a:spLocks noGrp="1"/>
          </p:cNvSpPr>
          <p:nvPr>
            <p:ph type="title"/>
          </p:nvPr>
        </p:nvSpPr>
        <p:spPr>
          <a:xfrm>
            <a:off x="457200" y="269776"/>
            <a:ext cx="8229600" cy="1143000"/>
          </a:xfrm>
          <a:solidFill>
            <a:schemeClr val="bg1"/>
          </a:solidFill>
          <a:effectLst>
            <a:softEdge rad="31750"/>
          </a:effectLst>
        </p:spPr>
        <p:txBody>
          <a:bodyPr>
            <a:normAutofit/>
          </a:bodyPr>
          <a:lstStyle/>
          <a:p>
            <a:r>
              <a:rPr lang="en-GB" b="1" dirty="0"/>
              <a:t>Things that aren’t Going so Well</a:t>
            </a:r>
            <a:endParaRPr lang="en-GB" b="1" dirty="0">
              <a:solidFill>
                <a:schemeClr val="tx1"/>
              </a:solidFill>
            </a:endParaRPr>
          </a:p>
        </p:txBody>
      </p:sp>
      <p:pic>
        <p:nvPicPr>
          <p:cNvPr id="3074" name="Picture 2" descr="Dementia signs and symptoms - Queensland Brain Institute - University of  Queensland"/>
          <p:cNvPicPr>
            <a:picLocks noChangeAspect="1" noChangeArrowheads="1"/>
          </p:cNvPicPr>
          <p:nvPr/>
        </p:nvPicPr>
        <p:blipFill rotWithShape="1">
          <a:blip r:embed="rId3">
            <a:extLst>
              <a:ext uri="{28A0092B-C50C-407E-A947-70E740481C1C}">
                <a14:useLocalDpi xmlns:a14="http://schemas.microsoft.com/office/drawing/2010/main" val="0"/>
              </a:ext>
            </a:extLst>
          </a:blip>
          <a:srcRect l="14149" r="62177" b="67393"/>
          <a:stretch/>
        </p:blipFill>
        <p:spPr bwMode="auto">
          <a:xfrm>
            <a:off x="4890245" y="1304101"/>
            <a:ext cx="1578428" cy="1720619"/>
          </a:xfrm>
          <a:prstGeom prst="roundRect">
            <a:avLst>
              <a:gd name="adj" fmla="val 8594"/>
            </a:avLst>
          </a:prstGeom>
          <a:solidFill>
            <a:srgbClr val="FFFFFF">
              <a:shade val="85000"/>
            </a:srgbClr>
          </a:solidFill>
          <a:ln>
            <a:noFill/>
          </a:ln>
          <a:effectLst/>
        </p:spPr>
      </p:pic>
      <p:pic>
        <p:nvPicPr>
          <p:cNvPr id="3076" name="Picture 4" descr="Dementia signs and symptoms - Queensland Brain Institute - University of  Queensland"/>
          <p:cNvPicPr>
            <a:picLocks noChangeAspect="1" noChangeArrowheads="1"/>
          </p:cNvPicPr>
          <p:nvPr/>
        </p:nvPicPr>
        <p:blipFill rotWithShape="1">
          <a:blip r:embed="rId3">
            <a:extLst>
              <a:ext uri="{28A0092B-C50C-407E-A947-70E740481C1C}">
                <a14:useLocalDpi xmlns:a14="http://schemas.microsoft.com/office/drawing/2010/main" val="0"/>
              </a:ext>
            </a:extLst>
          </a:blip>
          <a:srcRect l="15770" t="66413" r="63822"/>
          <a:stretch/>
        </p:blipFill>
        <p:spPr bwMode="auto">
          <a:xfrm>
            <a:off x="4999101" y="4919279"/>
            <a:ext cx="1360715" cy="1772331"/>
          </a:xfrm>
          <a:prstGeom prst="roundRect">
            <a:avLst>
              <a:gd name="adj" fmla="val 8594"/>
            </a:avLst>
          </a:prstGeom>
          <a:solidFill>
            <a:srgbClr val="FFFFFF">
              <a:shade val="85000"/>
            </a:srgbClr>
          </a:solidFill>
          <a:ln>
            <a:noFill/>
          </a:ln>
          <a:effectLst/>
        </p:spPr>
      </p:pic>
      <p:pic>
        <p:nvPicPr>
          <p:cNvPr id="3078" name="Picture 6" descr="Dementia signs and symptoms - Queensland Brain Institute - University of  Queensland"/>
          <p:cNvPicPr>
            <a:picLocks noChangeAspect="1" noChangeArrowheads="1"/>
          </p:cNvPicPr>
          <p:nvPr/>
        </p:nvPicPr>
        <p:blipFill rotWithShape="1">
          <a:blip r:embed="rId3">
            <a:extLst>
              <a:ext uri="{28A0092B-C50C-407E-A947-70E740481C1C}">
                <a14:useLocalDpi xmlns:a14="http://schemas.microsoft.com/office/drawing/2010/main" val="0"/>
              </a:ext>
            </a:extLst>
          </a:blip>
          <a:srcRect t="33703" r="70892" b="32594"/>
          <a:stretch/>
        </p:blipFill>
        <p:spPr bwMode="auto">
          <a:xfrm>
            <a:off x="357938" y="4030047"/>
            <a:ext cx="1940768" cy="1778463"/>
          </a:xfrm>
          <a:prstGeom prst="roundRect">
            <a:avLst>
              <a:gd name="adj" fmla="val 8594"/>
            </a:avLst>
          </a:prstGeom>
          <a:solidFill>
            <a:srgbClr val="FFFFFF">
              <a:shade val="85000"/>
            </a:srgbClr>
          </a:solidFill>
          <a:ln>
            <a:noFill/>
          </a:ln>
          <a:effectLst/>
        </p:spPr>
      </p:pic>
      <p:pic>
        <p:nvPicPr>
          <p:cNvPr id="3080" name="Picture 8" descr="Dementia signs and symptoms - Queensland Brain Institute - University of  Queensland"/>
          <p:cNvPicPr>
            <a:picLocks noChangeAspect="1" noChangeArrowheads="1"/>
          </p:cNvPicPr>
          <p:nvPr/>
        </p:nvPicPr>
        <p:blipFill rotWithShape="1">
          <a:blip r:embed="rId3">
            <a:extLst>
              <a:ext uri="{28A0092B-C50C-407E-A947-70E740481C1C}">
                <a14:useLocalDpi xmlns:a14="http://schemas.microsoft.com/office/drawing/2010/main" val="0"/>
              </a:ext>
            </a:extLst>
          </a:blip>
          <a:srcRect l="51437" t="33697" r="22767" b="33152"/>
          <a:stretch/>
        </p:blipFill>
        <p:spPr bwMode="auto">
          <a:xfrm>
            <a:off x="7046874" y="4100877"/>
            <a:ext cx="1719943" cy="1749367"/>
          </a:xfrm>
          <a:prstGeom prst="roundRect">
            <a:avLst>
              <a:gd name="adj" fmla="val 8594"/>
            </a:avLst>
          </a:prstGeom>
          <a:solidFill>
            <a:srgbClr val="FFFFFF">
              <a:shade val="85000"/>
            </a:srgbClr>
          </a:solidFill>
          <a:ln>
            <a:noFill/>
          </a:ln>
          <a:effectLst/>
        </p:spPr>
      </p:pic>
      <p:pic>
        <p:nvPicPr>
          <p:cNvPr id="3082" name="Picture 10" descr="Dementia signs and symptoms - Queensland Brain Institute - University of  Queensland"/>
          <p:cNvPicPr>
            <a:picLocks noChangeAspect="1" noChangeArrowheads="1"/>
          </p:cNvPicPr>
          <p:nvPr/>
        </p:nvPicPr>
        <p:blipFill rotWithShape="1">
          <a:blip r:embed="rId3">
            <a:extLst>
              <a:ext uri="{28A0092B-C50C-407E-A947-70E740481C1C}">
                <a14:useLocalDpi xmlns:a14="http://schemas.microsoft.com/office/drawing/2010/main" val="0"/>
              </a:ext>
            </a:extLst>
          </a:blip>
          <a:srcRect l="77647" t="33471" b="33032"/>
          <a:stretch/>
        </p:blipFill>
        <p:spPr bwMode="auto">
          <a:xfrm>
            <a:off x="2802249" y="4919278"/>
            <a:ext cx="1490362" cy="1767570"/>
          </a:xfrm>
          <a:prstGeom prst="roundRect">
            <a:avLst>
              <a:gd name="adj" fmla="val 8594"/>
            </a:avLst>
          </a:prstGeom>
          <a:solidFill>
            <a:srgbClr val="FFFFFF">
              <a:shade val="85000"/>
            </a:srgbClr>
          </a:solidFill>
          <a:ln>
            <a:noFill/>
          </a:ln>
          <a:effectLst/>
        </p:spPr>
      </p:pic>
      <p:pic>
        <p:nvPicPr>
          <p:cNvPr id="3084" name="Picture 12" descr="Dementia signs and symptoms - Queensland Brain Institute - University of  Queensland"/>
          <p:cNvPicPr>
            <a:picLocks noChangeAspect="1" noChangeArrowheads="1"/>
          </p:cNvPicPr>
          <p:nvPr/>
        </p:nvPicPr>
        <p:blipFill rotWithShape="1">
          <a:blip r:embed="rId3">
            <a:extLst>
              <a:ext uri="{28A0092B-C50C-407E-A947-70E740481C1C}">
                <a14:useLocalDpi xmlns:a14="http://schemas.microsoft.com/office/drawing/2010/main" val="0"/>
              </a:ext>
            </a:extLst>
          </a:blip>
          <a:srcRect l="38853" t="66994" r="38127"/>
          <a:stretch/>
        </p:blipFill>
        <p:spPr bwMode="auto">
          <a:xfrm>
            <a:off x="7046874" y="1867649"/>
            <a:ext cx="1534885" cy="1741698"/>
          </a:xfrm>
          <a:prstGeom prst="roundRect">
            <a:avLst>
              <a:gd name="adj" fmla="val 8594"/>
            </a:avLst>
          </a:prstGeom>
          <a:solidFill>
            <a:srgbClr val="FFFFFF">
              <a:shade val="85000"/>
            </a:srgbClr>
          </a:solidFill>
          <a:ln>
            <a:noFill/>
          </a:ln>
          <a:effectLst/>
        </p:spPr>
      </p:pic>
      <p:pic>
        <p:nvPicPr>
          <p:cNvPr id="3086" name="Picture 14" descr="Dementia signs and symptoms - Queensland Brain Institute - University of  Queensland"/>
          <p:cNvPicPr>
            <a:picLocks noChangeAspect="1" noChangeArrowheads="1"/>
          </p:cNvPicPr>
          <p:nvPr/>
        </p:nvPicPr>
        <p:blipFill rotWithShape="1">
          <a:blip r:embed="rId3">
            <a:extLst>
              <a:ext uri="{28A0092B-C50C-407E-A947-70E740481C1C}">
                <a14:useLocalDpi xmlns:a14="http://schemas.microsoft.com/office/drawing/2010/main" val="0"/>
              </a:ext>
            </a:extLst>
          </a:blip>
          <a:srcRect l="29421" t="32829" r="50000" b="35196"/>
          <a:stretch/>
        </p:blipFill>
        <p:spPr bwMode="auto">
          <a:xfrm>
            <a:off x="2861386" y="1320769"/>
            <a:ext cx="1372089" cy="1687285"/>
          </a:xfrm>
          <a:prstGeom prst="roundRect">
            <a:avLst>
              <a:gd name="adj" fmla="val 8594"/>
            </a:avLst>
          </a:prstGeom>
          <a:solidFill>
            <a:srgbClr val="FFFFFF">
              <a:shade val="85000"/>
            </a:srgbClr>
          </a:solidFill>
          <a:ln>
            <a:noFill/>
          </a:ln>
          <a:effectLst/>
        </p:spPr>
      </p:pic>
      <p:pic>
        <p:nvPicPr>
          <p:cNvPr id="3088" name="Picture 16" descr="Dementia signs and symptoms - Queensland Brain Institute - University of  Queensland"/>
          <p:cNvPicPr>
            <a:picLocks noChangeAspect="1" noChangeArrowheads="1"/>
          </p:cNvPicPr>
          <p:nvPr/>
        </p:nvPicPr>
        <p:blipFill rotWithShape="1">
          <a:blip r:embed="rId3">
            <a:extLst>
              <a:ext uri="{28A0092B-C50C-407E-A947-70E740481C1C}">
                <a14:useLocalDpi xmlns:a14="http://schemas.microsoft.com/office/drawing/2010/main" val="0"/>
              </a:ext>
            </a:extLst>
          </a:blip>
          <a:srcRect l="37637" r="35860" b="64736"/>
          <a:stretch/>
        </p:blipFill>
        <p:spPr bwMode="auto">
          <a:xfrm>
            <a:off x="531618" y="1772816"/>
            <a:ext cx="1767088" cy="1860804"/>
          </a:xfrm>
          <a:prstGeom prst="roundRect">
            <a:avLst>
              <a:gd name="adj" fmla="val 8594"/>
            </a:avLst>
          </a:prstGeom>
          <a:solidFill>
            <a:srgbClr val="FFFFFF">
              <a:shade val="85000"/>
            </a:srgbClr>
          </a:solidFill>
          <a:ln>
            <a:noFill/>
          </a:ln>
          <a:effectLst/>
        </p:spPr>
      </p:pic>
      <p:cxnSp>
        <p:nvCxnSpPr>
          <p:cNvPr id="8" name="Curved Connector 7"/>
          <p:cNvCxnSpPr/>
          <p:nvPr/>
        </p:nvCxnSpPr>
        <p:spPr>
          <a:xfrm rot="10800000">
            <a:off x="2300402" y="2924944"/>
            <a:ext cx="665650" cy="576064"/>
          </a:xfrm>
          <a:prstGeom prst="curvedConnector3">
            <a:avLst/>
          </a:prstGeom>
          <a:ln w="28575">
            <a:solidFill>
              <a:srgbClr val="12C8C8"/>
            </a:solidFill>
          </a:ln>
        </p:spPr>
        <p:style>
          <a:lnRef idx="1">
            <a:schemeClr val="accent1"/>
          </a:lnRef>
          <a:fillRef idx="0">
            <a:schemeClr val="accent1"/>
          </a:fillRef>
          <a:effectRef idx="0">
            <a:schemeClr val="accent1"/>
          </a:effectRef>
          <a:fontRef idx="minor">
            <a:schemeClr val="tx1"/>
          </a:fontRef>
        </p:style>
      </p:cxnSp>
      <p:cxnSp>
        <p:nvCxnSpPr>
          <p:cNvPr id="28" name="Curved Connector 27"/>
          <p:cNvCxnSpPr/>
          <p:nvPr/>
        </p:nvCxnSpPr>
        <p:spPr>
          <a:xfrm rot="10800000">
            <a:off x="6390993" y="4399496"/>
            <a:ext cx="665650" cy="576064"/>
          </a:xfrm>
          <a:prstGeom prst="curvedConnector3">
            <a:avLst/>
          </a:prstGeom>
          <a:ln w="28575">
            <a:solidFill>
              <a:srgbClr val="12C8C8"/>
            </a:solidFill>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10800000">
            <a:off x="4187315" y="3008054"/>
            <a:ext cx="665650" cy="576064"/>
          </a:xfrm>
          <a:prstGeom prst="curvedConnector3">
            <a:avLst>
              <a:gd name="adj1" fmla="val 82707"/>
            </a:avLst>
          </a:prstGeom>
          <a:ln w="28575">
            <a:solidFill>
              <a:srgbClr val="12C8C8"/>
            </a:solidFill>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0800000">
            <a:off x="5346634" y="4344905"/>
            <a:ext cx="665650" cy="576064"/>
          </a:xfrm>
          <a:prstGeom prst="curvedConnector3">
            <a:avLst>
              <a:gd name="adj1" fmla="val 82707"/>
            </a:avLst>
          </a:prstGeom>
          <a:ln w="28575">
            <a:solidFill>
              <a:srgbClr val="12C8C8"/>
            </a:solidFill>
          </a:ln>
        </p:spPr>
        <p:style>
          <a:lnRef idx="1">
            <a:schemeClr val="accent1"/>
          </a:lnRef>
          <a:fillRef idx="0">
            <a:schemeClr val="accent1"/>
          </a:fillRef>
          <a:effectRef idx="0">
            <a:schemeClr val="accent1"/>
          </a:effectRef>
          <a:fontRef idx="minor">
            <a:schemeClr val="tx1"/>
          </a:fontRef>
        </p:style>
      </p:cxnSp>
      <p:cxnSp>
        <p:nvCxnSpPr>
          <p:cNvPr id="32" name="Curved Connector 31"/>
          <p:cNvCxnSpPr/>
          <p:nvPr/>
        </p:nvCxnSpPr>
        <p:spPr>
          <a:xfrm flipV="1">
            <a:off x="6390992" y="3077042"/>
            <a:ext cx="655882" cy="576064"/>
          </a:xfrm>
          <a:prstGeom prst="curvedConnector3">
            <a:avLst>
              <a:gd name="adj1" fmla="val 50000"/>
            </a:avLst>
          </a:prstGeom>
          <a:ln w="28575">
            <a:solidFill>
              <a:srgbClr val="12C8C8"/>
            </a:solidFill>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flipV="1">
            <a:off x="2299284" y="4349099"/>
            <a:ext cx="655882" cy="576064"/>
          </a:xfrm>
          <a:prstGeom prst="curvedConnector3">
            <a:avLst>
              <a:gd name="adj1" fmla="val 50000"/>
            </a:avLst>
          </a:prstGeom>
          <a:ln w="28575">
            <a:solidFill>
              <a:srgbClr val="12C8C8"/>
            </a:solidFill>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rot="10800000">
            <a:off x="3059832" y="4343214"/>
            <a:ext cx="665650" cy="576064"/>
          </a:xfrm>
          <a:prstGeom prst="curvedConnector3">
            <a:avLst>
              <a:gd name="adj1" fmla="val -74287"/>
            </a:avLst>
          </a:prstGeom>
          <a:ln w="28575">
            <a:solidFill>
              <a:srgbClr val="12C8C8"/>
            </a:solidFill>
          </a:ln>
        </p:spPr>
        <p:style>
          <a:lnRef idx="1">
            <a:schemeClr val="accent1"/>
          </a:lnRef>
          <a:fillRef idx="0">
            <a:schemeClr val="accent1"/>
          </a:fillRef>
          <a:effectRef idx="0">
            <a:schemeClr val="accent1"/>
          </a:effectRef>
          <a:fontRef idx="minor">
            <a:schemeClr val="tx1"/>
          </a:fontRef>
        </p:style>
      </p:cxnSp>
      <p:cxnSp>
        <p:nvCxnSpPr>
          <p:cNvPr id="37" name="Curved Connector 36"/>
          <p:cNvCxnSpPr/>
          <p:nvPr/>
        </p:nvCxnSpPr>
        <p:spPr>
          <a:xfrm rot="10800000">
            <a:off x="5543941" y="3024720"/>
            <a:ext cx="665650" cy="576064"/>
          </a:xfrm>
          <a:prstGeom prst="curvedConnector3">
            <a:avLst>
              <a:gd name="adj1" fmla="val 135038"/>
            </a:avLst>
          </a:prstGeom>
          <a:ln w="28575">
            <a:solidFill>
              <a:srgbClr val="12C8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763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Making a Change</a:t>
            </a:r>
          </a:p>
        </p:txBody>
      </p:sp>
      <p:sp>
        <p:nvSpPr>
          <p:cNvPr id="4" name="AutoShape 6" descr="MRI Can Help Diagnose Alzheimer's Disease - Omega P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MRI Can Help Diagnose Alzheimer's Disease - Omega P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 name="Group 6"/>
          <p:cNvGrpSpPr/>
          <p:nvPr/>
        </p:nvGrpSpPr>
        <p:grpSpPr>
          <a:xfrm>
            <a:off x="460374" y="1844824"/>
            <a:ext cx="8216081" cy="4060683"/>
            <a:chOff x="307975" y="1764238"/>
            <a:chExt cx="8473892" cy="3221444"/>
          </a:xfrm>
        </p:grpSpPr>
        <p:pic>
          <p:nvPicPr>
            <p:cNvPr id="4098"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b="47116"/>
            <a:stretch/>
          </p:blipFill>
          <p:spPr bwMode="auto">
            <a:xfrm>
              <a:off x="307975" y="1764238"/>
              <a:ext cx="8473892" cy="214766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t="77626"/>
            <a:stretch/>
          </p:blipFill>
          <p:spPr bwMode="auto">
            <a:xfrm>
              <a:off x="307975" y="4077072"/>
              <a:ext cx="8473892" cy="9086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4752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Example…</a:t>
            </a:r>
          </a:p>
        </p:txBody>
      </p:sp>
      <p:sp>
        <p:nvSpPr>
          <p:cNvPr id="4" name="AutoShape 6" descr="MRI Can Help Diagnose Alzheimer's Disease - Omega P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MRI Can Help Diagnose Alzheimer's Disease - Omega P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p:cNvGrpSpPr/>
          <p:nvPr/>
        </p:nvGrpSpPr>
        <p:grpSpPr>
          <a:xfrm>
            <a:off x="594968" y="1538686"/>
            <a:ext cx="790786" cy="4874068"/>
            <a:chOff x="594968" y="1538686"/>
            <a:chExt cx="790786" cy="4874068"/>
          </a:xfrm>
        </p:grpSpPr>
        <p:pic>
          <p:nvPicPr>
            <p:cNvPr id="4098"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r="81132" b="47116"/>
            <a:stretch/>
          </p:blipFill>
          <p:spPr bwMode="auto">
            <a:xfrm>
              <a:off x="612775" y="1538686"/>
              <a:ext cx="755596" cy="9646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19871" r="60862" b="47116"/>
            <a:stretch/>
          </p:blipFill>
          <p:spPr bwMode="auto">
            <a:xfrm>
              <a:off x="605849" y="2525636"/>
              <a:ext cx="762522" cy="9627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39780" r="39816" b="47116"/>
            <a:stretch/>
          </p:blipFill>
          <p:spPr bwMode="auto">
            <a:xfrm>
              <a:off x="594968" y="3508075"/>
              <a:ext cx="790786" cy="9594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60184" r="19908" b="47116"/>
            <a:stretch/>
          </p:blipFill>
          <p:spPr bwMode="auto">
            <a:xfrm>
              <a:off x="604575" y="4481412"/>
              <a:ext cx="771572" cy="9594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80092" b="47116"/>
            <a:stretch/>
          </p:blipFill>
          <p:spPr bwMode="auto">
            <a:xfrm>
              <a:off x="596799" y="5453271"/>
              <a:ext cx="771572" cy="959483"/>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t="77626" r="80479"/>
          <a:stretch/>
        </p:blipFill>
        <p:spPr bwMode="auto">
          <a:xfrm>
            <a:off x="1481142" y="1558080"/>
            <a:ext cx="1603848" cy="10018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19730" t="77626" r="60540"/>
          <a:stretch/>
        </p:blipFill>
        <p:spPr bwMode="auto">
          <a:xfrm>
            <a:off x="1474762" y="2506206"/>
            <a:ext cx="1621025" cy="10018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40333" t="77626" r="40136"/>
          <a:stretch/>
        </p:blipFill>
        <p:spPr bwMode="auto">
          <a:xfrm>
            <a:off x="1482139" y="3615655"/>
            <a:ext cx="1604683" cy="10018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60846" t="77626" r="21151"/>
          <a:stretch/>
        </p:blipFill>
        <p:spPr bwMode="auto">
          <a:xfrm>
            <a:off x="1552154" y="4515480"/>
            <a:ext cx="1479176" cy="10018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79613" t="77626"/>
          <a:stretch/>
        </p:blipFill>
        <p:spPr bwMode="auto">
          <a:xfrm>
            <a:off x="1437314" y="5505545"/>
            <a:ext cx="1675020" cy="100186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3203848" y="1567044"/>
            <a:ext cx="0" cy="4752000"/>
          </a:xfrm>
          <a:prstGeom prst="line">
            <a:avLst/>
          </a:prstGeom>
          <a:ln>
            <a:solidFill>
              <a:srgbClr val="12C8C8"/>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47864" y="1567044"/>
            <a:ext cx="5256583" cy="707886"/>
          </a:xfrm>
          <a:prstGeom prst="rect">
            <a:avLst/>
          </a:prstGeom>
          <a:noFill/>
        </p:spPr>
        <p:txBody>
          <a:bodyPr wrap="square" rtlCol="0">
            <a:spAutoFit/>
          </a:bodyPr>
          <a:lstStyle/>
          <a:p>
            <a:r>
              <a:rPr lang="en-GB" sz="2000" b="1" dirty="0"/>
              <a:t>Goal</a:t>
            </a:r>
            <a:r>
              <a:rPr lang="en-GB" sz="2000" dirty="0"/>
              <a:t>: Make taking walks a more pleasurable activity</a:t>
            </a:r>
          </a:p>
        </p:txBody>
      </p:sp>
      <p:graphicFrame>
        <p:nvGraphicFramePr>
          <p:cNvPr id="22" name="Table 21"/>
          <p:cNvGraphicFramePr>
            <a:graphicFrameLocks noGrp="1"/>
          </p:cNvGraphicFramePr>
          <p:nvPr>
            <p:extLst>
              <p:ext uri="{D42A27DB-BD31-4B8C-83A1-F6EECF244321}">
                <p14:modId xmlns:p14="http://schemas.microsoft.com/office/powerpoint/2010/main" val="2747245800"/>
              </p:ext>
            </p:extLst>
          </p:nvPr>
        </p:nvGraphicFramePr>
        <p:xfrm>
          <a:off x="3347864" y="2421304"/>
          <a:ext cx="5256584" cy="3744000"/>
        </p:xfrm>
        <a:graphic>
          <a:graphicData uri="http://schemas.openxmlformats.org/drawingml/2006/table">
            <a:tbl>
              <a:tblPr firstRow="1" bandRow="1">
                <a:tableStyleId>{FABFCF23-3B69-468F-B69F-88F6DE6A72F2}</a:tableStyleId>
              </a:tblPr>
              <a:tblGrid>
                <a:gridCol w="3024336">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416000">
                <a:tc>
                  <a:txBody>
                    <a:bodyPr/>
                    <a:lstStyle/>
                    <a:p>
                      <a:r>
                        <a:rPr lang="en-GB" dirty="0"/>
                        <a:t>Steps</a:t>
                      </a:r>
                      <a:r>
                        <a:rPr lang="en-GB" baseline="0" dirty="0"/>
                        <a:t> I can take:</a:t>
                      </a:r>
                      <a:endParaRPr lang="en-GB" dirty="0"/>
                    </a:p>
                  </a:txBody>
                  <a:tcPr>
                    <a:lnL w="12700" cmpd="sng">
                      <a:noFill/>
                    </a:lnL>
                    <a:lnR w="12700" cap="flat" cmpd="sng" algn="ctr">
                      <a:solidFill>
                        <a:srgbClr val="0E9E9B"/>
                      </a:solidFill>
                      <a:prstDash val="solid"/>
                      <a:round/>
                      <a:headEnd type="none" w="med" len="med"/>
                      <a:tailEnd type="none" w="med" len="med"/>
                    </a:lnR>
                    <a:lnT w="12700" cmpd="sng">
                      <a:noFill/>
                    </a:lnT>
                  </a:tcPr>
                </a:tc>
                <a:tc>
                  <a:txBody>
                    <a:bodyPr/>
                    <a:lstStyle/>
                    <a:p>
                      <a:pPr algn="ctr"/>
                      <a:r>
                        <a:rPr lang="en-GB" dirty="0"/>
                        <a:t>I want to do this by…</a:t>
                      </a:r>
                    </a:p>
                  </a:txBody>
                  <a:tcPr>
                    <a:lnL w="12700" cap="flat" cmpd="sng" algn="ctr">
                      <a:solidFill>
                        <a:srgbClr val="0E9E9B"/>
                      </a:solidFill>
                      <a:prstDash val="solid"/>
                      <a:round/>
                      <a:headEnd type="none" w="med" len="med"/>
                      <a:tailEnd type="none" w="med" len="med"/>
                    </a:lnL>
                    <a:lnR w="12700" cmpd="sng">
                      <a:noFill/>
                    </a:lnR>
                    <a:lnT w="12700" cmpd="sng">
                      <a:noFill/>
                    </a:lnT>
                  </a:tcPr>
                </a:tc>
                <a:extLst>
                  <a:ext uri="{0D108BD9-81ED-4DB2-BD59-A6C34878D82A}">
                    <a16:rowId xmlns:a16="http://schemas.microsoft.com/office/drawing/2014/main" val="10000"/>
                  </a:ext>
                </a:extLst>
              </a:tr>
              <a:tr h="416000">
                <a:tc>
                  <a:txBody>
                    <a:bodyPr/>
                    <a:lstStyle/>
                    <a:p>
                      <a:r>
                        <a:rPr lang="en-GB" dirty="0"/>
                        <a:t>Search for suitable places</a:t>
                      </a:r>
                    </a:p>
                  </a:txBody>
                  <a:tcPr>
                    <a:lnL w="12700" cmpd="sng">
                      <a:noFill/>
                    </a:lnL>
                    <a:lnR w="12700" cap="flat" cmpd="sng" algn="ctr">
                      <a:solidFill>
                        <a:srgbClr val="0E9E9B"/>
                      </a:solidFill>
                      <a:prstDash val="solid"/>
                      <a:round/>
                      <a:headEnd type="none" w="med" len="med"/>
                      <a:tailEnd type="none" w="med" len="med"/>
                    </a:lnR>
                  </a:tcPr>
                </a:tc>
                <a:tc>
                  <a:txBody>
                    <a:bodyPr/>
                    <a:lstStyle/>
                    <a:p>
                      <a:pPr algn="ctr"/>
                      <a:r>
                        <a:rPr lang="en-GB" dirty="0"/>
                        <a:t>Tuesday 12</a:t>
                      </a:r>
                      <a:r>
                        <a:rPr lang="en-GB" baseline="30000" dirty="0"/>
                        <a:t>th</a:t>
                      </a:r>
                      <a:endParaRPr lang="en-GB" dirty="0"/>
                    </a:p>
                  </a:txBody>
                  <a:tcPr>
                    <a:lnL w="12700" cap="flat" cmpd="sng" algn="ctr">
                      <a:solidFill>
                        <a:srgbClr val="0E9E9B"/>
                      </a:solidFill>
                      <a:prstDash val="solid"/>
                      <a:round/>
                      <a:headEnd type="none" w="med" len="med"/>
                      <a:tailEnd type="none" w="med" len="med"/>
                    </a:lnL>
                    <a:lnR w="12700" cmpd="sng">
                      <a:noFill/>
                    </a:lnR>
                  </a:tcPr>
                </a:tc>
                <a:extLst>
                  <a:ext uri="{0D108BD9-81ED-4DB2-BD59-A6C34878D82A}">
                    <a16:rowId xmlns:a16="http://schemas.microsoft.com/office/drawing/2014/main" val="10001"/>
                  </a:ext>
                </a:extLst>
              </a:tr>
              <a:tr h="416000">
                <a:tc>
                  <a:txBody>
                    <a:bodyPr/>
                    <a:lstStyle/>
                    <a:p>
                      <a:r>
                        <a:rPr lang="en-GB" dirty="0"/>
                        <a:t>Get information about</a:t>
                      </a:r>
                      <a:r>
                        <a:rPr lang="en-GB" baseline="0" dirty="0"/>
                        <a:t> travel</a:t>
                      </a:r>
                      <a:endParaRPr lang="en-GB" dirty="0"/>
                    </a:p>
                  </a:txBody>
                  <a:tcPr>
                    <a:lnL w="12700" cmpd="sng">
                      <a:noFill/>
                    </a:lnL>
                    <a:lnR w="12700" cap="flat" cmpd="sng" algn="ctr">
                      <a:solidFill>
                        <a:srgbClr val="0E9E9B"/>
                      </a:solidFill>
                      <a:prstDash val="solid"/>
                      <a:round/>
                      <a:headEnd type="none" w="med" len="med"/>
                      <a:tailEnd type="none" w="med" len="med"/>
                    </a:lnR>
                  </a:tcPr>
                </a:tc>
                <a:tc>
                  <a:txBody>
                    <a:bodyPr/>
                    <a:lstStyle/>
                    <a:p>
                      <a:pPr algn="ctr"/>
                      <a:r>
                        <a:rPr lang="en-GB" dirty="0"/>
                        <a:t>Thursday 14</a:t>
                      </a:r>
                      <a:r>
                        <a:rPr lang="en-GB" baseline="30000" dirty="0"/>
                        <a:t>th</a:t>
                      </a:r>
                      <a:r>
                        <a:rPr lang="en-GB" dirty="0"/>
                        <a:t> </a:t>
                      </a:r>
                    </a:p>
                  </a:txBody>
                  <a:tcPr>
                    <a:lnL w="12700" cap="flat" cmpd="sng" algn="ctr">
                      <a:solidFill>
                        <a:srgbClr val="0E9E9B"/>
                      </a:solidFill>
                      <a:prstDash val="solid"/>
                      <a:round/>
                      <a:headEnd type="none" w="med" len="med"/>
                      <a:tailEnd type="none" w="med" len="med"/>
                    </a:lnL>
                    <a:lnR w="12700" cmpd="sng">
                      <a:noFill/>
                    </a:lnR>
                  </a:tcPr>
                </a:tc>
                <a:extLst>
                  <a:ext uri="{0D108BD9-81ED-4DB2-BD59-A6C34878D82A}">
                    <a16:rowId xmlns:a16="http://schemas.microsoft.com/office/drawing/2014/main" val="10002"/>
                  </a:ext>
                </a:extLst>
              </a:tr>
              <a:tr h="416000">
                <a:tc>
                  <a:txBody>
                    <a:bodyPr/>
                    <a:lstStyle/>
                    <a:p>
                      <a:r>
                        <a:rPr lang="en-GB" dirty="0"/>
                        <a:t>Invite</a:t>
                      </a:r>
                      <a:r>
                        <a:rPr lang="en-GB" baseline="0" dirty="0"/>
                        <a:t> people to go with me</a:t>
                      </a:r>
                      <a:endParaRPr lang="en-GB" dirty="0"/>
                    </a:p>
                  </a:txBody>
                  <a:tcPr>
                    <a:lnL w="12700" cmpd="sng">
                      <a:noFill/>
                    </a:lnL>
                    <a:lnR w="12700" cap="flat" cmpd="sng" algn="ctr">
                      <a:solidFill>
                        <a:srgbClr val="0E9E9B"/>
                      </a:solidFill>
                      <a:prstDash val="solid"/>
                      <a:round/>
                      <a:headEnd type="none" w="med" len="med"/>
                      <a:tailEnd type="none" w="med" len="med"/>
                    </a:lnR>
                  </a:tcPr>
                </a:tc>
                <a:tc>
                  <a:txBody>
                    <a:bodyPr/>
                    <a:lstStyle/>
                    <a:p>
                      <a:pPr algn="ctr"/>
                      <a:r>
                        <a:rPr lang="en-GB" dirty="0"/>
                        <a:t>Friday 15</a:t>
                      </a:r>
                      <a:r>
                        <a:rPr lang="en-GB" baseline="30000" dirty="0"/>
                        <a:t>th</a:t>
                      </a:r>
                      <a:r>
                        <a:rPr lang="en-GB" dirty="0"/>
                        <a:t> </a:t>
                      </a:r>
                    </a:p>
                  </a:txBody>
                  <a:tcPr>
                    <a:lnL w="12700" cap="flat" cmpd="sng" algn="ctr">
                      <a:solidFill>
                        <a:srgbClr val="0E9E9B"/>
                      </a:solidFill>
                      <a:prstDash val="solid"/>
                      <a:round/>
                      <a:headEnd type="none" w="med" len="med"/>
                      <a:tailEnd type="none" w="med" len="med"/>
                    </a:lnL>
                    <a:lnR w="12700" cmpd="sng">
                      <a:noFill/>
                    </a:lnR>
                  </a:tcPr>
                </a:tc>
                <a:extLst>
                  <a:ext uri="{0D108BD9-81ED-4DB2-BD59-A6C34878D82A}">
                    <a16:rowId xmlns:a16="http://schemas.microsoft.com/office/drawing/2014/main" val="10003"/>
                  </a:ext>
                </a:extLst>
              </a:tr>
              <a:tr h="416000">
                <a:tc>
                  <a:txBody>
                    <a:bodyPr/>
                    <a:lstStyle/>
                    <a:p>
                      <a:r>
                        <a:rPr lang="en-GB" dirty="0"/>
                        <a:t>Book a date in my diary</a:t>
                      </a:r>
                    </a:p>
                  </a:txBody>
                  <a:tcPr>
                    <a:lnL w="12700" cmpd="sng">
                      <a:noFill/>
                    </a:lnL>
                    <a:lnR w="12700" cap="flat" cmpd="sng" algn="ctr">
                      <a:solidFill>
                        <a:srgbClr val="0E9E9B"/>
                      </a:solidFill>
                      <a:prstDash val="solid"/>
                      <a:round/>
                      <a:headEnd type="none" w="med" len="med"/>
                      <a:tailEnd type="none" w="med" len="med"/>
                    </a:lnR>
                  </a:tcPr>
                </a:tc>
                <a:tc>
                  <a:txBody>
                    <a:bodyPr/>
                    <a:lstStyle/>
                    <a:p>
                      <a:pPr algn="ctr"/>
                      <a:r>
                        <a:rPr lang="en-GB" dirty="0"/>
                        <a:t>Friday</a:t>
                      </a:r>
                      <a:r>
                        <a:rPr lang="en-GB" baseline="0" dirty="0"/>
                        <a:t> 15</a:t>
                      </a:r>
                      <a:r>
                        <a:rPr lang="en-GB" baseline="30000" dirty="0"/>
                        <a:t>th</a:t>
                      </a:r>
                      <a:r>
                        <a:rPr lang="en-GB" baseline="0" dirty="0"/>
                        <a:t> </a:t>
                      </a:r>
                      <a:endParaRPr lang="en-GB" dirty="0"/>
                    </a:p>
                  </a:txBody>
                  <a:tcPr>
                    <a:lnL w="12700" cap="flat" cmpd="sng" algn="ctr">
                      <a:solidFill>
                        <a:srgbClr val="0E9E9B"/>
                      </a:solidFill>
                      <a:prstDash val="solid"/>
                      <a:round/>
                      <a:headEnd type="none" w="med" len="med"/>
                      <a:tailEnd type="none" w="med" len="med"/>
                    </a:lnL>
                    <a:lnR w="12700" cmpd="sng">
                      <a:noFill/>
                    </a:lnR>
                  </a:tcPr>
                </a:tc>
                <a:extLst>
                  <a:ext uri="{0D108BD9-81ED-4DB2-BD59-A6C34878D82A}">
                    <a16:rowId xmlns:a16="http://schemas.microsoft.com/office/drawing/2014/main" val="10004"/>
                  </a:ext>
                </a:extLst>
              </a:tr>
              <a:tr h="416000">
                <a:tc>
                  <a:txBody>
                    <a:bodyPr/>
                    <a:lstStyle/>
                    <a:p>
                      <a:r>
                        <a:rPr lang="en-GB" dirty="0"/>
                        <a:t>Set up reminders</a:t>
                      </a:r>
                    </a:p>
                  </a:txBody>
                  <a:tcPr>
                    <a:lnL w="12700" cmpd="sng">
                      <a:noFill/>
                    </a:lnL>
                    <a:lnR w="12700" cap="flat" cmpd="sng" algn="ctr">
                      <a:solidFill>
                        <a:srgbClr val="0E9E9B"/>
                      </a:solidFill>
                      <a:prstDash val="solid"/>
                      <a:round/>
                      <a:headEnd type="none" w="med" len="med"/>
                      <a:tailEnd type="none" w="med" len="med"/>
                    </a:lnR>
                  </a:tcPr>
                </a:tc>
                <a:tc>
                  <a:txBody>
                    <a:bodyPr/>
                    <a:lstStyle/>
                    <a:p>
                      <a:pPr algn="ctr"/>
                      <a:r>
                        <a:rPr lang="en-GB" dirty="0"/>
                        <a:t>Friday 15</a:t>
                      </a:r>
                      <a:r>
                        <a:rPr lang="en-GB" baseline="30000" dirty="0"/>
                        <a:t>th</a:t>
                      </a:r>
                      <a:endParaRPr lang="en-GB" dirty="0"/>
                    </a:p>
                  </a:txBody>
                  <a:tcPr>
                    <a:lnL w="12700" cap="flat" cmpd="sng" algn="ctr">
                      <a:solidFill>
                        <a:srgbClr val="0E9E9B"/>
                      </a:solidFill>
                      <a:prstDash val="solid"/>
                      <a:round/>
                      <a:headEnd type="none" w="med" len="med"/>
                      <a:tailEnd type="none" w="med" len="med"/>
                    </a:lnL>
                    <a:lnR w="12700" cmpd="sng">
                      <a:noFill/>
                    </a:lnR>
                  </a:tcPr>
                </a:tc>
                <a:extLst>
                  <a:ext uri="{0D108BD9-81ED-4DB2-BD59-A6C34878D82A}">
                    <a16:rowId xmlns:a16="http://schemas.microsoft.com/office/drawing/2014/main" val="10005"/>
                  </a:ext>
                </a:extLst>
              </a:tr>
              <a:tr h="416000">
                <a:tc>
                  <a:txBody>
                    <a:bodyPr/>
                    <a:lstStyle/>
                    <a:p>
                      <a:r>
                        <a:rPr lang="en-GB" dirty="0"/>
                        <a:t>Make preparations (e.g. food)</a:t>
                      </a:r>
                    </a:p>
                  </a:txBody>
                  <a:tcPr>
                    <a:lnL w="12700" cmpd="sng">
                      <a:noFill/>
                    </a:lnL>
                    <a:lnR w="12700" cap="flat" cmpd="sng" algn="ctr">
                      <a:solidFill>
                        <a:srgbClr val="0E9E9B"/>
                      </a:solidFill>
                      <a:prstDash val="solid"/>
                      <a:round/>
                      <a:headEnd type="none" w="med" len="med"/>
                      <a:tailEnd type="none" w="med" len="med"/>
                    </a:lnR>
                  </a:tcPr>
                </a:tc>
                <a:tc>
                  <a:txBody>
                    <a:bodyPr/>
                    <a:lstStyle/>
                    <a:p>
                      <a:pPr algn="ctr"/>
                      <a:r>
                        <a:rPr lang="en-GB" dirty="0"/>
                        <a:t>Friday</a:t>
                      </a:r>
                      <a:r>
                        <a:rPr lang="en-GB" baseline="0" dirty="0"/>
                        <a:t> 22</a:t>
                      </a:r>
                      <a:r>
                        <a:rPr lang="en-GB" baseline="30000" dirty="0"/>
                        <a:t>nd</a:t>
                      </a:r>
                      <a:endParaRPr lang="en-GB" dirty="0"/>
                    </a:p>
                  </a:txBody>
                  <a:tcPr>
                    <a:lnL w="12700" cap="flat" cmpd="sng" algn="ctr">
                      <a:solidFill>
                        <a:srgbClr val="0E9E9B"/>
                      </a:solidFill>
                      <a:prstDash val="solid"/>
                      <a:round/>
                      <a:headEnd type="none" w="med" len="med"/>
                      <a:tailEnd type="none" w="med" len="med"/>
                    </a:lnL>
                    <a:lnR w="12700" cmpd="sng">
                      <a:noFill/>
                    </a:lnR>
                  </a:tcPr>
                </a:tc>
                <a:extLst>
                  <a:ext uri="{0D108BD9-81ED-4DB2-BD59-A6C34878D82A}">
                    <a16:rowId xmlns:a16="http://schemas.microsoft.com/office/drawing/2014/main" val="10006"/>
                  </a:ext>
                </a:extLst>
              </a:tr>
              <a:tr h="416000">
                <a:tc>
                  <a:txBody>
                    <a:bodyPr/>
                    <a:lstStyle/>
                    <a:p>
                      <a:r>
                        <a:rPr lang="en-GB" dirty="0"/>
                        <a:t>Go and enjoy!</a:t>
                      </a:r>
                    </a:p>
                  </a:txBody>
                  <a:tcPr>
                    <a:lnL w="12700" cmpd="sng">
                      <a:noFill/>
                    </a:lnL>
                    <a:lnR w="12700" cap="flat" cmpd="sng" algn="ctr">
                      <a:solidFill>
                        <a:srgbClr val="0E9E9B"/>
                      </a:solidFill>
                      <a:prstDash val="solid"/>
                      <a:round/>
                      <a:headEnd type="none" w="med" len="med"/>
                      <a:tailEnd type="none" w="med" len="med"/>
                    </a:lnR>
                  </a:tcPr>
                </a:tc>
                <a:tc>
                  <a:txBody>
                    <a:bodyPr/>
                    <a:lstStyle/>
                    <a:p>
                      <a:pPr algn="ctr"/>
                      <a:r>
                        <a:rPr lang="en-GB" dirty="0"/>
                        <a:t>Saturday 23</a:t>
                      </a:r>
                      <a:r>
                        <a:rPr lang="en-GB" baseline="30000" dirty="0"/>
                        <a:t>rd</a:t>
                      </a:r>
                      <a:endParaRPr lang="en-GB" dirty="0"/>
                    </a:p>
                  </a:txBody>
                  <a:tcPr>
                    <a:lnL w="12700" cap="flat" cmpd="sng" algn="ctr">
                      <a:solidFill>
                        <a:srgbClr val="0E9E9B"/>
                      </a:solidFill>
                      <a:prstDash val="solid"/>
                      <a:round/>
                      <a:headEnd type="none" w="med" len="med"/>
                      <a:tailEnd type="none" w="med" len="med"/>
                    </a:lnL>
                    <a:lnR w="12700" cmpd="sng">
                      <a:noFill/>
                    </a:lnR>
                  </a:tcPr>
                </a:tc>
                <a:extLst>
                  <a:ext uri="{0D108BD9-81ED-4DB2-BD59-A6C34878D82A}">
                    <a16:rowId xmlns:a16="http://schemas.microsoft.com/office/drawing/2014/main" val="10007"/>
                  </a:ext>
                </a:extLst>
              </a:tr>
              <a:tr h="416000">
                <a:tc>
                  <a:txBody>
                    <a:bodyPr/>
                    <a:lstStyle/>
                    <a:p>
                      <a:r>
                        <a:rPr lang="en-GB" dirty="0"/>
                        <a:t>Start planning the next walk</a:t>
                      </a:r>
                    </a:p>
                  </a:txBody>
                  <a:tcPr>
                    <a:lnL w="12700" cmpd="sng">
                      <a:noFill/>
                    </a:lnL>
                    <a:lnR w="12700" cap="flat" cmpd="sng" algn="ctr">
                      <a:solidFill>
                        <a:srgbClr val="0E9E9B"/>
                      </a:solidFill>
                      <a:prstDash val="solid"/>
                      <a:round/>
                      <a:headEnd type="none" w="med" len="med"/>
                      <a:tailEnd type="none" w="med" len="med"/>
                    </a:lnR>
                  </a:tcPr>
                </a:tc>
                <a:tc>
                  <a:txBody>
                    <a:bodyPr/>
                    <a:lstStyle/>
                    <a:p>
                      <a:pPr algn="ctr"/>
                      <a:r>
                        <a:rPr lang="en-GB" dirty="0"/>
                        <a:t>Tuesday</a:t>
                      </a:r>
                      <a:r>
                        <a:rPr lang="en-GB" baseline="0" dirty="0"/>
                        <a:t> 26</a:t>
                      </a:r>
                      <a:r>
                        <a:rPr lang="en-GB" baseline="30000" dirty="0"/>
                        <a:t>th</a:t>
                      </a:r>
                      <a:r>
                        <a:rPr lang="en-GB" baseline="0" dirty="0"/>
                        <a:t> </a:t>
                      </a:r>
                      <a:endParaRPr lang="en-GB" dirty="0"/>
                    </a:p>
                  </a:txBody>
                  <a:tcPr>
                    <a:lnL w="12700" cap="flat" cmpd="sng" algn="ctr">
                      <a:solidFill>
                        <a:srgbClr val="0E9E9B"/>
                      </a:solidFill>
                      <a:prstDash val="solid"/>
                      <a:round/>
                      <a:headEnd type="none" w="med" len="med"/>
                      <a:tailEnd type="none" w="med" len="med"/>
                    </a:lnL>
                    <a:lnR w="12700" cmpd="sng">
                      <a:noFill/>
                    </a:ln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8547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DVD Clip</a:t>
            </a:r>
          </a:p>
        </p:txBody>
      </p:sp>
      <p:sp>
        <p:nvSpPr>
          <p:cNvPr id="20" name="Content Placeholder 2"/>
          <p:cNvSpPr txBox="1">
            <a:spLocks/>
          </p:cNvSpPr>
          <p:nvPr/>
        </p:nvSpPr>
        <p:spPr>
          <a:xfrm>
            <a:off x="467544" y="1628800"/>
            <a:ext cx="8255520" cy="4490467"/>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2600" b="1" dirty="0"/>
          </a:p>
        </p:txBody>
      </p:sp>
    </p:spTree>
    <p:extLst>
      <p:ext uri="{BB962C8B-B14F-4D97-AF65-F5344CB8AC3E}">
        <p14:creationId xmlns:p14="http://schemas.microsoft.com/office/powerpoint/2010/main" val="2428447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1490</TotalTime>
  <Words>1391</Words>
  <Application>Microsoft Office PowerPoint</Application>
  <PresentationFormat>On-screen Show (4:3)</PresentationFormat>
  <Paragraphs>129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Ice Breaker</vt:lpstr>
      <vt:lpstr>Last Week</vt:lpstr>
      <vt:lpstr>This Week</vt:lpstr>
      <vt:lpstr>What Can I Do Well?</vt:lpstr>
      <vt:lpstr>Things that aren’t Going so Well</vt:lpstr>
      <vt:lpstr>Making a Change</vt:lpstr>
      <vt:lpstr>Example…</vt:lpstr>
      <vt:lpstr>DVD Clip</vt:lpstr>
      <vt:lpstr>Taking Charge of Your Life</vt:lpstr>
      <vt:lpstr>Driving</vt:lpstr>
      <vt:lpstr>PowerPoint Presentation</vt:lpstr>
      <vt:lpstr>Summary</vt:lpstr>
    </vt:vector>
  </TitlesOfParts>
  <Company>NHFT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Well with Dementia</dc:title>
  <dc:creator>Rhodes Jessica</dc:creator>
  <cp:lastModifiedBy>Rhodes Jessica</cp:lastModifiedBy>
  <cp:revision>147</cp:revision>
  <dcterms:created xsi:type="dcterms:W3CDTF">2020-09-08T12:47:25Z</dcterms:created>
  <dcterms:modified xsi:type="dcterms:W3CDTF">2020-12-17T11:01:46Z</dcterms:modified>
</cp:coreProperties>
</file>