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7" r:id="rId2"/>
    <p:sldId id="274" r:id="rId3"/>
    <p:sldId id="275" r:id="rId4"/>
    <p:sldId id="282" r:id="rId5"/>
    <p:sldId id="277" r:id="rId6"/>
    <p:sldId id="281" r:id="rId7"/>
    <p:sldId id="273" r:id="rId8"/>
    <p:sldId id="278" r:id="rId9"/>
    <p:sldId id="283" r:id="rId10"/>
    <p:sldId id="27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C8C8"/>
    <a:srgbClr val="F8E13A"/>
    <a:srgbClr val="A0E5FE"/>
    <a:srgbClr val="000000"/>
    <a:srgbClr val="EFDC4F"/>
    <a:srgbClr val="F8CF3A"/>
    <a:srgbClr val="9EF3FC"/>
    <a:srgbClr val="4BD0FF"/>
    <a:srgbClr val="44E9FA"/>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5701A-6503-0C6A-EA46-333FCC2E2158}" v="7" dt="2020-12-17T10:14:43.539"/>
    <p1510:client id="{7010C4A7-467F-E991-F19C-35FE257862EB}" v="1" dt="2020-12-17T10:49:26.486"/>
    <p1510:client id="{E16E3E33-22B0-4ED2-A613-4A9758014B77}" v="14" dt="2020-12-11T15:14:13.783"/>
    <p1510:client id="{FD09A617-B320-7320-6F26-AA99379B4DC9}" v="9" dt="2020-12-14T10:49:05.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86414" autoAdjust="0"/>
  </p:normalViewPr>
  <p:slideViewPr>
    <p:cSldViewPr>
      <p:cViewPr>
        <p:scale>
          <a:sx n="70" d="100"/>
          <a:sy n="70" d="100"/>
        </p:scale>
        <p:origin x="-1848" y="-2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es Jessica" userId="S::jessica.rhodes@nhft.nhs.uk::fb8fc5d8-47b9-4dac-95d5-f45ebae78233" providerId="AD" clId="Web-{6E75701A-6503-0C6A-EA46-333FCC2E2158}"/>
    <pc:docChg chg="addSld modSld">
      <pc:chgData name="Rhodes Jessica" userId="S::jessica.rhodes@nhft.nhs.uk::fb8fc5d8-47b9-4dac-95d5-f45ebae78233" providerId="AD" clId="Web-{6E75701A-6503-0C6A-EA46-333FCC2E2158}" dt="2020-12-17T10:14:43.539" v="5"/>
      <pc:docMkLst>
        <pc:docMk/>
      </pc:docMkLst>
      <pc:sldChg chg="delSp modSp delAnim">
        <pc:chgData name="Rhodes Jessica" userId="S::jessica.rhodes@nhft.nhs.uk::fb8fc5d8-47b9-4dac-95d5-f45ebae78233" providerId="AD" clId="Web-{6E75701A-6503-0C6A-EA46-333FCC2E2158}" dt="2020-12-17T10:14:31.570" v="4"/>
        <pc:sldMkLst>
          <pc:docMk/>
          <pc:sldMk cId="2826040893" sldId="278"/>
        </pc:sldMkLst>
        <pc:spChg chg="del">
          <ac:chgData name="Rhodes Jessica" userId="S::jessica.rhodes@nhft.nhs.uk::fb8fc5d8-47b9-4dac-95d5-f45ebae78233" providerId="AD" clId="Web-{6E75701A-6503-0C6A-EA46-333FCC2E2158}" dt="2020-12-17T10:05:27.561" v="1"/>
          <ac:spMkLst>
            <pc:docMk/>
            <pc:sldMk cId="2826040893" sldId="278"/>
            <ac:spMk id="11" creationId="{00000000-0000-0000-0000-000000000000}"/>
          </ac:spMkLst>
        </pc:spChg>
        <pc:picChg chg="mod">
          <ac:chgData name="Rhodes Jessica" userId="S::jessica.rhodes@nhft.nhs.uk::fb8fc5d8-47b9-4dac-95d5-f45ebae78233" providerId="AD" clId="Web-{6E75701A-6503-0C6A-EA46-333FCC2E2158}" dt="2020-12-17T10:14:31.570" v="4"/>
          <ac:picMkLst>
            <pc:docMk/>
            <pc:sldMk cId="2826040893" sldId="278"/>
            <ac:picMk id="3084" creationId="{00000000-0000-0000-0000-000000000000}"/>
          </ac:picMkLst>
        </pc:picChg>
      </pc:sldChg>
      <pc:sldChg chg="modSp add replId delAnim modAnim">
        <pc:chgData name="Rhodes Jessica" userId="S::jessica.rhodes@nhft.nhs.uk::fb8fc5d8-47b9-4dac-95d5-f45ebae78233" providerId="AD" clId="Web-{6E75701A-6503-0C6A-EA46-333FCC2E2158}" dt="2020-12-17T10:14:43.539" v="5"/>
        <pc:sldMkLst>
          <pc:docMk/>
          <pc:sldMk cId="2710873061" sldId="283"/>
        </pc:sldMkLst>
        <pc:picChg chg="mod">
          <ac:chgData name="Rhodes Jessica" userId="S::jessica.rhodes@nhft.nhs.uk::fb8fc5d8-47b9-4dac-95d5-f45ebae78233" providerId="AD" clId="Web-{6E75701A-6503-0C6A-EA46-333FCC2E2158}" dt="2020-12-17T10:14:43.539" v="5"/>
          <ac:picMkLst>
            <pc:docMk/>
            <pc:sldMk cId="2710873061" sldId="283"/>
            <ac:picMk id="3084" creationId="{00000000-0000-0000-0000-000000000000}"/>
          </ac:picMkLst>
        </pc:picChg>
      </pc:sldChg>
    </pc:docChg>
  </pc:docChgLst>
  <pc:docChgLst>
    <pc:chgData name="Rhodes Jessica" userId="S::jessica.rhodes@nhft.nhs.uk::fb8fc5d8-47b9-4dac-95d5-f45ebae78233" providerId="AD" clId="Web-{FD09A617-B320-7320-6F26-AA99379B4DC9}"/>
    <pc:docChg chg="modSld">
      <pc:chgData name="Rhodes Jessica" userId="S::jessica.rhodes@nhft.nhs.uk::fb8fc5d8-47b9-4dac-95d5-f45ebae78233" providerId="AD" clId="Web-{FD09A617-B320-7320-6F26-AA99379B4DC9}" dt="2020-12-14T10:49:05.321" v="8" actId="20577"/>
      <pc:docMkLst>
        <pc:docMk/>
      </pc:docMkLst>
      <pc:sldChg chg="modSp">
        <pc:chgData name="Rhodes Jessica" userId="S::jessica.rhodes@nhft.nhs.uk::fb8fc5d8-47b9-4dac-95d5-f45ebae78233" providerId="AD" clId="Web-{FD09A617-B320-7320-6F26-AA99379B4DC9}" dt="2020-12-14T10:49:05.321" v="7" actId="20577"/>
        <pc:sldMkLst>
          <pc:docMk/>
          <pc:sldMk cId="1613121034" sldId="257"/>
        </pc:sldMkLst>
        <pc:spChg chg="mod">
          <ac:chgData name="Rhodes Jessica" userId="S::jessica.rhodes@nhft.nhs.uk::fb8fc5d8-47b9-4dac-95d5-f45ebae78233" providerId="AD" clId="Web-{FD09A617-B320-7320-6F26-AA99379B4DC9}" dt="2020-12-14T10:49:05.321" v="7" actId="20577"/>
          <ac:spMkLst>
            <pc:docMk/>
            <pc:sldMk cId="1613121034" sldId="257"/>
            <ac:spMk id="18" creationId="{00000000-0000-0000-0000-000000000000}"/>
          </ac:spMkLst>
        </pc:spChg>
      </pc:sldChg>
    </pc:docChg>
  </pc:docChgLst>
  <pc:docChgLst>
    <pc:chgData name="Rhodes Jessica" userId="S::jessica.rhodes@nhft.nhs.uk::fb8fc5d8-47b9-4dac-95d5-f45ebae78233" providerId="AD" clId="Web-{E16E3E33-22B0-4ED2-A613-4A9758014B77}"/>
    <pc:docChg chg="modSld">
      <pc:chgData name="Rhodes Jessica" userId="S::jessica.rhodes@nhft.nhs.uk::fb8fc5d8-47b9-4dac-95d5-f45ebae78233" providerId="AD" clId="Web-{E16E3E33-22B0-4ED2-A613-4A9758014B77}" dt="2020-12-11T15:14:13.783" v="12"/>
      <pc:docMkLst>
        <pc:docMk/>
      </pc:docMkLst>
      <pc:sldChg chg="addSp delSp modSp">
        <pc:chgData name="Rhodes Jessica" userId="S::jessica.rhodes@nhft.nhs.uk::fb8fc5d8-47b9-4dac-95d5-f45ebae78233" providerId="AD" clId="Web-{E16E3E33-22B0-4ED2-A613-4A9758014B77}" dt="2020-12-11T15:14:13.783" v="12"/>
        <pc:sldMkLst>
          <pc:docMk/>
          <pc:sldMk cId="2714854593" sldId="273"/>
        </pc:sldMkLst>
        <pc:spChg chg="add del">
          <ac:chgData name="Rhodes Jessica" userId="S::jessica.rhodes@nhft.nhs.uk::fb8fc5d8-47b9-4dac-95d5-f45ebae78233" providerId="AD" clId="Web-{E16E3E33-22B0-4ED2-A613-4A9758014B77}" dt="2020-12-11T15:13:47.704" v="8"/>
          <ac:spMkLst>
            <pc:docMk/>
            <pc:sldMk cId="2714854593" sldId="273"/>
            <ac:spMk id="3" creationId="{00000000-0000-0000-0000-000000000000}"/>
          </ac:spMkLst>
        </pc:spChg>
        <pc:spChg chg="add mod ord">
          <ac:chgData name="Rhodes Jessica" userId="S::jessica.rhodes@nhft.nhs.uk::fb8fc5d8-47b9-4dac-95d5-f45ebae78233" providerId="AD" clId="Web-{E16E3E33-22B0-4ED2-A613-4A9758014B77}" dt="2020-12-11T15:14:13.783" v="12"/>
          <ac:spMkLst>
            <pc:docMk/>
            <pc:sldMk cId="2714854593" sldId="273"/>
            <ac:spMk id="4" creationId="{06C71A6A-3BAC-4373-954E-45357968F489}"/>
          </ac:spMkLst>
        </pc:spChg>
        <pc:picChg chg="add del mod ord">
          <ac:chgData name="Rhodes Jessica" userId="S::jessica.rhodes@nhft.nhs.uk::fb8fc5d8-47b9-4dac-95d5-f45ebae78233" providerId="AD" clId="Web-{E16E3E33-22B0-4ED2-A613-4A9758014B77}" dt="2020-12-11T15:13:01.172" v="1"/>
          <ac:picMkLst>
            <pc:docMk/>
            <pc:sldMk cId="2714854593" sldId="273"/>
            <ac:picMk id="2" creationId="{E74DD86C-5858-4635-AA9F-AE39A8F73672}"/>
          </ac:picMkLst>
        </pc:picChg>
        <pc:picChg chg="add mod ord">
          <ac:chgData name="Rhodes Jessica" userId="S::jessica.rhodes@nhft.nhs.uk::fb8fc5d8-47b9-4dac-95d5-f45ebae78233" providerId="AD" clId="Web-{E16E3E33-22B0-4ED2-A613-4A9758014B77}" dt="2020-12-11T15:14:07.502" v="11" actId="14100"/>
          <ac:picMkLst>
            <pc:docMk/>
            <pc:sldMk cId="2714854593" sldId="273"/>
            <ac:picMk id="5" creationId="{B2EC8DC6-6DC8-45ED-B6EA-4E933EF2C03C}"/>
          </ac:picMkLst>
        </pc:picChg>
      </pc:sldChg>
    </pc:docChg>
  </pc:docChgLst>
  <pc:docChgLst>
    <pc:chgData name="Rhodes Jessica" userId="S::jessica.rhodes@nhft.nhs.uk::fb8fc5d8-47b9-4dac-95d5-f45ebae78233" providerId="AD" clId="Web-{7010C4A7-467F-E991-F19C-35FE257862EB}"/>
    <pc:docChg chg="modSld">
      <pc:chgData name="Rhodes Jessica" userId="S::jessica.rhodes@nhft.nhs.uk::fb8fc5d8-47b9-4dac-95d5-f45ebae78233" providerId="AD" clId="Web-{7010C4A7-467F-E991-F19C-35FE257862EB}" dt="2020-12-17T10:49:32.143" v="17"/>
      <pc:docMkLst>
        <pc:docMk/>
      </pc:docMkLst>
      <pc:sldChg chg="modNotes">
        <pc:chgData name="Rhodes Jessica" userId="S::jessica.rhodes@nhft.nhs.uk::fb8fc5d8-47b9-4dac-95d5-f45ebae78233" providerId="AD" clId="Web-{7010C4A7-467F-E991-F19C-35FE257862EB}" dt="2020-12-17T10:47:56.309" v="3"/>
        <pc:sldMkLst>
          <pc:docMk/>
          <pc:sldMk cId="1613121034" sldId="257"/>
        </pc:sldMkLst>
      </pc:sldChg>
      <pc:sldChg chg="modNotes">
        <pc:chgData name="Rhodes Jessica" userId="S::jessica.rhodes@nhft.nhs.uk::fb8fc5d8-47b9-4dac-95d5-f45ebae78233" providerId="AD" clId="Web-{7010C4A7-467F-E991-F19C-35FE257862EB}" dt="2020-12-17T10:47:28.463" v="2"/>
        <pc:sldMkLst>
          <pc:docMk/>
          <pc:sldMk cId="3938226068" sldId="274"/>
        </pc:sldMkLst>
      </pc:sldChg>
      <pc:sldChg chg="modNotes">
        <pc:chgData name="Rhodes Jessica" userId="S::jessica.rhodes@nhft.nhs.uk::fb8fc5d8-47b9-4dac-95d5-f45ebae78233" providerId="AD" clId="Web-{7010C4A7-467F-E991-F19C-35FE257862EB}" dt="2020-12-17T10:48:40.483" v="14"/>
        <pc:sldMkLst>
          <pc:docMk/>
          <pc:sldMk cId="1938885062" sldId="277"/>
        </pc:sldMkLst>
      </pc:sldChg>
      <pc:sldChg chg="modNotes">
        <pc:chgData name="Rhodes Jessica" userId="S::jessica.rhodes@nhft.nhs.uk::fb8fc5d8-47b9-4dac-95d5-f45ebae78233" providerId="AD" clId="Web-{7010C4A7-467F-E991-F19C-35FE257862EB}" dt="2020-12-17T10:49:32.143" v="17"/>
        <pc:sldMkLst>
          <pc:docMk/>
          <pc:sldMk cId="2710873061"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8807D-99AB-490F-8F19-A1DC6C8CF9C6}" type="datetimeFigureOut">
              <a:rPr lang="en-GB" smtClean="0"/>
              <a:t>17/12/2020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91155-BDAC-421C-B2D5-2F474026915C}" type="slidenum">
              <a:rPr lang="en-GB" smtClean="0"/>
              <a:t>‹#›</a:t>
            </a:fld>
            <a:endParaRPr lang="en-GB"/>
          </a:p>
        </p:txBody>
      </p:sp>
    </p:spTree>
    <p:extLst>
      <p:ext uri="{BB962C8B-B14F-4D97-AF65-F5344CB8AC3E}">
        <p14:creationId xmlns:p14="http://schemas.microsoft.com/office/powerpoint/2010/main" val="352462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10</a:t>
            </a:fld>
            <a:endParaRPr lang="en-GB"/>
          </a:p>
        </p:txBody>
      </p:sp>
    </p:spTree>
    <p:extLst>
      <p:ext uri="{BB962C8B-B14F-4D97-AF65-F5344CB8AC3E}">
        <p14:creationId xmlns:p14="http://schemas.microsoft.com/office/powerpoint/2010/main" val="229732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a:t>
            </a:r>
            <a:r>
              <a:rPr lang="en-GB" baseline="0" dirty="0"/>
              <a:t> week we all met for the first time and started getting to know each other – let’s begin by finding out a little more about the group. </a:t>
            </a:r>
          </a:p>
          <a:p>
            <a:endParaRPr lang="en-GB" dirty="0"/>
          </a:p>
          <a:p>
            <a:r>
              <a:rPr lang="en-GB" baseline="0" dirty="0"/>
              <a:t>Pick one of the two questions and tell us about you!</a:t>
            </a:r>
            <a:endParaRPr lang="en-GB" dirty="0">
              <a:cs typeface="Calibri"/>
            </a:endParaRPr>
          </a:p>
          <a:p>
            <a:endParaRPr lang="en-GB" dirty="0"/>
          </a:p>
          <a:p>
            <a:r>
              <a:rPr lang="en-GB" baseline="0" dirty="0"/>
              <a:t>Are there any other questions you would like to ask?</a:t>
            </a:r>
            <a:endParaRPr lang="en-GB" dirty="0">
              <a:cs typeface="Calibri"/>
            </a:endParaRPr>
          </a:p>
        </p:txBody>
      </p:sp>
      <p:sp>
        <p:nvSpPr>
          <p:cNvPr id="4" name="Slide Number Placeholder 3"/>
          <p:cNvSpPr>
            <a:spLocks noGrp="1"/>
          </p:cNvSpPr>
          <p:nvPr>
            <p:ph type="sldNum" sz="quarter" idx="10"/>
          </p:nvPr>
        </p:nvSpPr>
        <p:spPr/>
        <p:txBody>
          <a:bodyPr/>
          <a:lstStyle/>
          <a:p>
            <a:fld id="{A9B91155-BDAC-421C-B2D5-2F474026915C}" type="slidenum">
              <a:rPr lang="en-GB" smtClean="0"/>
              <a:t>2</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3</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Today we will talk about your memory and how it works. We will explore the problems you experience and the things that you can remember better. We will also look into the different ways for you to remember important things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hope that you feel comfortable in the groups and that sharing with the group helps you understand your situation. However, if you also feel anxious or worried about anything in the group, we will try our best to help. It is completely normal to feel anxious when doing new things or when meeting more people together. If you would like to talk about it, we can do that with the group or with one of the facilitators alone during break or after session</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4</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Having explored the problems people </a:t>
            </a:r>
            <a:r>
              <a:rPr lang="en-GB" dirty="0"/>
              <a:t>may have with remembering </a:t>
            </a:r>
            <a:r>
              <a:rPr lang="en-GB" sz="1200" kern="1200" dirty="0">
                <a:solidFill>
                  <a:schemeClr val="tx1"/>
                </a:solidFill>
                <a:effectLst/>
                <a:latin typeface="+mn-lt"/>
                <a:ea typeface="+mn-ea"/>
                <a:cs typeface="+mn-cs"/>
              </a:rPr>
              <a:t>things, we will now talk about how memory works.</a:t>
            </a:r>
            <a:r>
              <a:rPr lang="en-GB" dirty="0"/>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way to think about memory is to distinguish between our immediate and long terms memories. Our short-term memory holds the information that we see or hear for a few seconds. Long-term memory storage holds it for days, months or even years</a:t>
            </a:r>
            <a:r>
              <a:rPr lang="en-GB" dirty="0"/>
              <a:t>.</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we get older, and particularly if we have problems with our memory, then it often becomes harder to move information in long term storage. The information that was already often tends to stay there, but we have to make more effort to make sure we move new information out from our short term memory and into the long term memory</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Dementia almost always makes it harder to move new information into long term storage, so you may not remember things as well as you used to. Today and in the first session we talked about some problems you have been experiencing.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process of remembering is a bit like the task of a good secretary or manager. When you see or hear information you would like to memorise, you need to try and move it into the filing cabinet. But all too often it ends up not being neatly filed, and gets lost or thrown away so that you can’t find it when you need it. Putting new information into your long-term memory so that it sticks there is a bit like putting it into a file in a filing cabinet.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Does this ring any bells with you?</a:t>
            </a:r>
          </a:p>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5</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a:t>
            </a:r>
            <a:r>
              <a:rPr lang="en-GB" baseline="0" dirty="0"/>
              <a:t> have you tried doing to help you remember important things?</a:t>
            </a:r>
          </a:p>
          <a:p>
            <a:pPr marL="171450" indent="-171450">
              <a:buFontTx/>
              <a:buChar char="-"/>
            </a:pPr>
            <a:r>
              <a:rPr lang="en-GB" baseline="0" dirty="0"/>
              <a:t>Internal: Repeating it to yourself, making a rhyme/story, acronyms, associating</a:t>
            </a:r>
          </a:p>
          <a:p>
            <a:pPr marL="171450" indent="-171450">
              <a:buFontTx/>
              <a:buChar char="-"/>
            </a:pPr>
            <a:r>
              <a:rPr lang="en-GB" baseline="0" dirty="0"/>
              <a:t>External: Diaries, calendars, post-it notes, leaving items out as a prompt</a:t>
            </a:r>
          </a:p>
          <a:p>
            <a:pPr marL="171450" indent="-171450">
              <a:buFontTx/>
              <a:buChar char="-"/>
            </a:pPr>
            <a:endParaRPr lang="en-GB" baseline="0" dirty="0"/>
          </a:p>
          <a:p>
            <a:r>
              <a:rPr lang="en-GB" sz="1200" kern="1200" dirty="0">
                <a:solidFill>
                  <a:schemeClr val="tx1"/>
                </a:solidFill>
                <a:effectLst/>
                <a:latin typeface="+mn-lt"/>
                <a:ea typeface="+mn-ea"/>
                <a:cs typeface="+mn-cs"/>
              </a:rPr>
              <a:t>In order to remember new information it helps if we do something with it in our mind rather than just hearing or seeing it. For instance: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Organise the information in some way in your mind. For example, write it down. Even if you lose the paper, you will still have more chance of making it stick through the act of writing.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Make a link between the new information and something familiar you already know. For example, if you meet someone called Peter, you might make the link ‘Peter Pan’ if he looks young.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letter of the alphabet can be a cue – so “P” for “Pea” if he has a round face. Once you have the first letter of a name, it acts as a trigger to help you remember it.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Repeat it to yourself – but gradually making the gaps between the repetitions longer and longer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Remembering it right the first time around will help to reduce mistakes later on.</a:t>
            </a:r>
          </a:p>
          <a:p>
            <a:pPr marL="0" indent="0">
              <a:buFontTx/>
              <a:buNone/>
            </a:pPr>
            <a:endParaRPr lang="en-GB" baseline="0" dirty="0"/>
          </a:p>
        </p:txBody>
      </p:sp>
      <p:sp>
        <p:nvSpPr>
          <p:cNvPr id="4" name="Slide Number Placeholder 3"/>
          <p:cNvSpPr>
            <a:spLocks noGrp="1"/>
          </p:cNvSpPr>
          <p:nvPr>
            <p:ph type="sldNum" sz="quarter" idx="10"/>
          </p:nvPr>
        </p:nvSpPr>
        <p:spPr/>
        <p:txBody>
          <a:bodyPr/>
          <a:lstStyle/>
          <a:p>
            <a:fld id="{A9B91155-BDAC-421C-B2D5-2F474026915C}" type="slidenum">
              <a:rPr lang="en-GB" smtClean="0"/>
              <a:t>6</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anyone</a:t>
            </a:r>
            <a:r>
              <a:rPr lang="en-GB" baseline="0" dirty="0"/>
              <a:t> think that what the people in the DVD said is familiar?</a:t>
            </a: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7</a:t>
            </a:fld>
            <a:endParaRPr lang="en-GB"/>
          </a:p>
        </p:txBody>
      </p:sp>
    </p:spTree>
    <p:extLst>
      <p:ext uri="{BB962C8B-B14F-4D97-AF65-F5344CB8AC3E}">
        <p14:creationId xmlns:p14="http://schemas.microsoft.com/office/powerpoint/2010/main" val="222466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 now want to talk about someone who finds it hard to think that she has any problems – let’s call her “Marjory”, although we could as easily say “Derek” or any other name. Marjory often tells people that she meets that although she is getting on, in actual fact her memory is as sharp now as it’s ever been. The only problem is that she sometimes says this three or four times in just 10 minutes and never seems to remember that she has already said it. Why do you think that might be? What do you think might make it hard for Marjory to say that there is something wrong with her memory? </a:t>
            </a:r>
          </a:p>
          <a:p>
            <a:endParaRPr lang="en-GB" sz="1200" kern="1200" dirty="0">
              <a:solidFill>
                <a:schemeClr val="tx1"/>
              </a:solidFill>
              <a:effectLst/>
              <a:latin typeface="+mn-lt"/>
              <a:ea typeface="+mn-ea"/>
              <a:cs typeface="+mn-cs"/>
            </a:endParaRPr>
          </a:p>
          <a:p>
            <a:pPr marL="0" indent="0">
              <a:buNone/>
            </a:pPr>
            <a:r>
              <a:rPr lang="en-GB" dirty="0"/>
              <a:t>Why do you think that might be?</a:t>
            </a:r>
          </a:p>
          <a:p>
            <a:pPr marL="0" indent="0">
              <a:buNone/>
            </a:pPr>
            <a:r>
              <a:rPr lang="en-GB" dirty="0"/>
              <a:t>What do you think might make it hard for Marjory to say that there is something wrong with her memory?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8</a:t>
            </a:fld>
            <a:endParaRPr lang="en-GB"/>
          </a:p>
        </p:txBody>
      </p:sp>
    </p:spTree>
    <p:extLst>
      <p:ext uri="{BB962C8B-B14F-4D97-AF65-F5344CB8AC3E}">
        <p14:creationId xmlns:p14="http://schemas.microsoft.com/office/powerpoint/2010/main" val="308212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A9B91155-BDAC-421C-B2D5-2F474026915C}" type="slidenum">
              <a:rPr lang="en-GB" smtClean="0"/>
              <a:t>9</a:t>
            </a:fld>
            <a:endParaRPr lang="en-GB"/>
          </a:p>
        </p:txBody>
      </p:sp>
    </p:spTree>
    <p:extLst>
      <p:ext uri="{BB962C8B-B14F-4D97-AF65-F5344CB8AC3E}">
        <p14:creationId xmlns:p14="http://schemas.microsoft.com/office/powerpoint/2010/main" val="234883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92285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42873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37794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80824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97BA3-1BD9-4E43-9384-334679920EF7}"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42000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01842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397BA3-1BD9-4E43-9384-334679920EF7}" type="datetimeFigureOut">
              <a:rPr lang="en-GB" smtClean="0"/>
              <a:t>17/12/2020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2645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397BA3-1BD9-4E43-9384-334679920EF7}" type="datetimeFigureOut">
              <a:rPr lang="en-GB" smtClean="0"/>
              <a:t>17/12/2020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590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7BA3-1BD9-4E43-9384-334679920EF7}" type="datetimeFigureOut">
              <a:rPr lang="en-GB" smtClean="0"/>
              <a:t>17/12/2020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1205451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381586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397BA3-1BD9-4E43-9384-334679920EF7}"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AAC9CD-750A-4F1A-9015-DFCECFD20CD4}" type="slidenum">
              <a:rPr lang="en-GB" smtClean="0"/>
              <a:t>‹#›</a:t>
            </a:fld>
            <a:endParaRPr lang="en-GB"/>
          </a:p>
        </p:txBody>
      </p:sp>
    </p:spTree>
    <p:extLst>
      <p:ext uri="{BB962C8B-B14F-4D97-AF65-F5344CB8AC3E}">
        <p14:creationId xmlns:p14="http://schemas.microsoft.com/office/powerpoint/2010/main" val="292550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97BA3-1BD9-4E43-9384-334679920EF7}" type="datetimeFigureOut">
              <a:rPr lang="en-GB" smtClean="0"/>
              <a:t>17/12/2020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C9CD-750A-4F1A-9015-DFCECFD20CD4}" type="slidenum">
              <a:rPr lang="en-GB" smtClean="0"/>
              <a:t>‹#›</a:t>
            </a:fld>
            <a:endParaRPr lang="en-GB"/>
          </a:p>
        </p:txBody>
      </p:sp>
    </p:spTree>
    <p:extLst>
      <p:ext uri="{BB962C8B-B14F-4D97-AF65-F5344CB8AC3E}">
        <p14:creationId xmlns:p14="http://schemas.microsoft.com/office/powerpoint/2010/main" val="2365289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player.vimeo.com/video/99231970?app_id=122963"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4788689" y="2767291"/>
            <a:ext cx="4116606" cy="3523998"/>
            <a:chOff x="4788689" y="2767291"/>
            <a:chExt cx="4116606" cy="3523998"/>
          </a:xfrm>
        </p:grpSpPr>
        <p:pic>
          <p:nvPicPr>
            <p:cNvPr id="15" name="Picture 2" descr="Blank Post It Note (PNG Transparent) | OnlyGFX.co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9310" b="94321" l="5650" r="54250">
                          <a14:foregroundMark x1="20800" y1="53609" x2="17950" y2="52442"/>
                        </a14:backgroundRemoval>
                      </a14:imgEffect>
                    </a14:imgLayer>
                  </a14:imgProps>
                </a:ext>
                <a:ext uri="{28A0092B-C50C-407E-A947-70E740481C1C}">
                  <a14:useLocalDpi xmlns:a14="http://schemas.microsoft.com/office/drawing/2010/main" val="0"/>
                </a:ext>
              </a:extLst>
            </a:blip>
            <a:srcRect l="4303" t="47983" r="45298" b="4798"/>
            <a:stretch/>
          </p:blipFill>
          <p:spPr bwMode="auto">
            <a:xfrm rot="354262">
              <a:off x="4788689" y="2767291"/>
              <a:ext cx="4116606" cy="35239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rot="1398111">
              <a:off x="5660969" y="3881606"/>
              <a:ext cx="3059856" cy="1507430"/>
              <a:chOff x="-3568811" y="4870736"/>
              <a:chExt cx="2769171" cy="1419748"/>
            </a:xfrm>
          </p:grpSpPr>
          <p:sp>
            <p:nvSpPr>
              <p:cNvPr id="8" name="Subtitle 2"/>
              <p:cNvSpPr txBox="1">
                <a:spLocks/>
              </p:cNvSpPr>
              <p:nvPr/>
            </p:nvSpPr>
            <p:spPr>
              <a:xfrm rot="20017845">
                <a:off x="-3568811" y="4870736"/>
                <a:ext cx="2407609" cy="541204"/>
              </a:xfrm>
              <a:prstGeom prst="rect">
                <a:avLst/>
              </a:prstGeom>
            </p:spPr>
            <p:txBody>
              <a:bodyPr vert="horz" lIns="91440" tIns="45720" rIns="91440" bIns="45720" rtlCol="0">
                <a:no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lgn="ctr">
                  <a:buNone/>
                </a:pPr>
                <a:r>
                  <a:rPr lang="en-GB" b="1" dirty="0">
                    <a:solidFill>
                      <a:schemeClr val="tx1"/>
                    </a:solidFill>
                  </a:rPr>
                  <a:t>Session 2 –</a:t>
                </a:r>
              </a:p>
            </p:txBody>
          </p:sp>
          <p:sp>
            <p:nvSpPr>
              <p:cNvPr id="9" name="Subtitle 2"/>
              <p:cNvSpPr txBox="1">
                <a:spLocks/>
              </p:cNvSpPr>
              <p:nvPr/>
            </p:nvSpPr>
            <p:spPr>
              <a:xfrm rot="20030615">
                <a:off x="-3263136" y="5467909"/>
                <a:ext cx="2463496" cy="8225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0"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0"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r>
                  <a:rPr lang="en-GB" sz="2400" dirty="0"/>
                  <a:t>Memory aids and strategies</a:t>
                </a:r>
              </a:p>
            </p:txBody>
          </p:sp>
        </p:grpSp>
      </p:grpSp>
      <p:sp>
        <p:nvSpPr>
          <p:cNvPr id="12" name="Title 1"/>
          <p:cNvSpPr txBox="1">
            <a:spLocks/>
          </p:cNvSpPr>
          <p:nvPr/>
        </p:nvSpPr>
        <p:spPr>
          <a:xfrm>
            <a:off x="467544" y="588030"/>
            <a:ext cx="4321085" cy="3849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7200" b="1" dirty="0"/>
              <a:t>Living Well with Dementia</a:t>
            </a:r>
          </a:p>
        </p:txBody>
      </p:sp>
      <p:sp>
        <p:nvSpPr>
          <p:cNvPr id="18" name="TextBox 17"/>
          <p:cNvSpPr txBox="1"/>
          <p:nvPr/>
        </p:nvSpPr>
        <p:spPr>
          <a:xfrm>
            <a:off x="196347" y="5517232"/>
            <a:ext cx="4537246" cy="1308050"/>
          </a:xfrm>
          <a:prstGeom prst="rect">
            <a:avLst/>
          </a:prstGeom>
          <a:noFill/>
        </p:spPr>
        <p:txBody>
          <a:bodyPr wrap="square" lIns="91440" tIns="45720" rIns="91440" bIns="45720" rtlCol="0" anchor="t">
            <a:spAutoFit/>
          </a:bodyPr>
          <a:lstStyle/>
          <a:p>
            <a:r>
              <a:rPr lang="en-GB" sz="2000" b="1" dirty="0">
                <a:solidFill>
                  <a:schemeClr val="bg1"/>
                </a:solidFill>
              </a:rPr>
              <a:t>Facilitated by: </a:t>
            </a:r>
          </a:p>
          <a:p>
            <a:endParaRPr lang="en-GB" sz="500" b="1" dirty="0">
              <a:solidFill>
                <a:schemeClr val="bg1"/>
              </a:solidFill>
            </a:endParaRPr>
          </a:p>
          <a:p>
            <a:pPr marL="285750" indent="-285750">
              <a:buFont typeface="Arial" panose="020B0604020202020204" pitchFamily="34" charset="0"/>
              <a:buChar char="•"/>
            </a:pPr>
            <a:r>
              <a:rPr lang="en-GB" b="1" dirty="0">
                <a:solidFill>
                  <a:schemeClr val="bg1"/>
                </a:solidFill>
              </a:rPr>
              <a:t>Jessica Rhodes (Assistant Psychologist)</a:t>
            </a:r>
          </a:p>
          <a:p>
            <a:pPr marL="285750" indent="-285750">
              <a:buFont typeface="Arial" panose="020B0604020202020204" pitchFamily="34" charset="0"/>
              <a:buChar char="•"/>
            </a:pPr>
            <a:r>
              <a:rPr lang="en-GB" b="1" dirty="0">
                <a:solidFill>
                  <a:schemeClr val="bg1"/>
                </a:solidFill>
                <a:ea typeface="+mn-lt"/>
                <a:cs typeface="+mn-lt"/>
              </a:rPr>
              <a:t>Judith Davison (Occupational Therapist) </a:t>
            </a:r>
            <a:endParaRPr lang="en-GB" dirty="0">
              <a:solidFill>
                <a:schemeClr val="bg1"/>
              </a:solidFill>
              <a:ea typeface="+mn-lt"/>
              <a:cs typeface="+mn-lt"/>
            </a:endParaRPr>
          </a:p>
          <a:p>
            <a:pPr marL="285750" indent="-285750">
              <a:buFont typeface="Arial" panose="020B0604020202020204" pitchFamily="34" charset="0"/>
              <a:buChar char="•"/>
            </a:pPr>
            <a:endParaRPr lang="en-GB" b="1" dirty="0">
              <a:solidFill>
                <a:schemeClr val="bg1"/>
              </a:solidFill>
              <a:cs typeface="Calibri"/>
            </a:endParaRPr>
          </a:p>
        </p:txBody>
      </p:sp>
    </p:spTree>
    <p:extLst>
      <p:ext uri="{BB962C8B-B14F-4D97-AF65-F5344CB8AC3E}">
        <p14:creationId xmlns:p14="http://schemas.microsoft.com/office/powerpoint/2010/main" val="161312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5157192"/>
            <a:ext cx="9144000" cy="1700808"/>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7" descr="https://media.istockphoto.com/vectors/people-discussing-with-speech-bubbles-vector-id469298184?k=6&amp;m=469298184&amp;s=612x612&amp;w=0&amp;h=0SxlTtUNgHZ_TA7Al1AJLnF9h4RnqDpiINQt786Yx8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96806"/>
            <a:ext cx="7560840" cy="386038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457200" y="188640"/>
            <a:ext cx="8229600" cy="1143000"/>
          </a:xfrm>
        </p:spPr>
        <p:txBody>
          <a:bodyPr/>
          <a:lstStyle/>
          <a:p>
            <a:r>
              <a:rPr lang="en-GB" b="1" dirty="0">
                <a:solidFill>
                  <a:schemeClr val="tx1"/>
                </a:solidFill>
              </a:rPr>
              <a:t>Summary</a:t>
            </a:r>
          </a:p>
        </p:txBody>
      </p:sp>
      <p:sp>
        <p:nvSpPr>
          <p:cNvPr id="4" name="TextBox 3"/>
          <p:cNvSpPr txBox="1"/>
          <p:nvPr/>
        </p:nvSpPr>
        <p:spPr>
          <a:xfrm>
            <a:off x="971600" y="5691728"/>
            <a:ext cx="7200800" cy="584775"/>
          </a:xfrm>
          <a:prstGeom prst="rect">
            <a:avLst/>
          </a:prstGeom>
          <a:noFill/>
        </p:spPr>
        <p:txBody>
          <a:bodyPr wrap="square" rtlCol="0">
            <a:spAutoFit/>
          </a:bodyPr>
          <a:lstStyle/>
          <a:p>
            <a:pPr algn="ctr"/>
            <a:r>
              <a:rPr lang="en-GB" sz="3200" b="1" dirty="0">
                <a:solidFill>
                  <a:schemeClr val="bg1"/>
                </a:solidFill>
              </a:rPr>
              <a:t>What did you like about the session?</a:t>
            </a:r>
          </a:p>
        </p:txBody>
      </p:sp>
      <p:sp>
        <p:nvSpPr>
          <p:cNvPr id="14" name="TextBox 13"/>
          <p:cNvSpPr txBox="1"/>
          <p:nvPr/>
        </p:nvSpPr>
        <p:spPr>
          <a:xfrm>
            <a:off x="149032" y="5694065"/>
            <a:ext cx="8856984" cy="584775"/>
          </a:xfrm>
          <a:prstGeom prst="rect">
            <a:avLst/>
          </a:prstGeom>
          <a:noFill/>
        </p:spPr>
        <p:txBody>
          <a:bodyPr wrap="square" rtlCol="0">
            <a:spAutoFit/>
          </a:bodyPr>
          <a:lstStyle/>
          <a:p>
            <a:pPr algn="ctr"/>
            <a:r>
              <a:rPr lang="en-GB" sz="3200" b="1" dirty="0">
                <a:solidFill>
                  <a:schemeClr val="bg1"/>
                </a:solidFill>
              </a:rPr>
              <a:t>Was there anything you disliked about the session?</a:t>
            </a:r>
          </a:p>
        </p:txBody>
      </p:sp>
    </p:spTree>
    <p:extLst>
      <p:ext uri="{BB962C8B-B14F-4D97-AF65-F5344CB8AC3E}">
        <p14:creationId xmlns:p14="http://schemas.microsoft.com/office/powerpoint/2010/main" val="5018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Ice Breaker</a:t>
            </a:r>
          </a:p>
        </p:txBody>
      </p:sp>
      <p:sp>
        <p:nvSpPr>
          <p:cNvPr id="3" name="Content Placeholder 2"/>
          <p:cNvSpPr>
            <a:spLocks noGrp="1"/>
          </p:cNvSpPr>
          <p:nvPr>
            <p:ph idx="1"/>
          </p:nvPr>
        </p:nvSpPr>
        <p:spPr>
          <a:xfrm>
            <a:off x="457200" y="1600200"/>
            <a:ext cx="4114800" cy="4525963"/>
          </a:xfrm>
          <a:solidFill>
            <a:srgbClr val="F8E13A"/>
          </a:solidFill>
          <a:ln>
            <a:noFill/>
          </a:ln>
        </p:spPr>
        <p:txBody>
          <a:bodyPr anchor="ctr"/>
          <a:lstStyle/>
          <a:p>
            <a:pPr marL="0" indent="0" algn="ctr">
              <a:buNone/>
            </a:pPr>
            <a:r>
              <a:rPr lang="en-GB" sz="3600" b="1" dirty="0"/>
              <a:t>Welcome back!</a:t>
            </a:r>
          </a:p>
          <a:p>
            <a:pPr marL="0" indent="0" algn="ctr">
              <a:buNone/>
            </a:pPr>
            <a:endParaRPr lang="en-GB" sz="2400" dirty="0"/>
          </a:p>
          <a:p>
            <a:r>
              <a:rPr lang="en-GB" dirty="0"/>
              <a:t>If you could be any animal, what would you be and why?</a:t>
            </a:r>
          </a:p>
          <a:p>
            <a:pPr marL="0" indent="0">
              <a:buNone/>
            </a:pPr>
            <a:endParaRPr lang="en-GB" sz="1400" dirty="0"/>
          </a:p>
          <a:p>
            <a:r>
              <a:rPr lang="en-GB" dirty="0"/>
              <a:t>Tell us about the best holiday you’ve had</a:t>
            </a:r>
          </a:p>
        </p:txBody>
      </p:sp>
      <p:sp>
        <p:nvSpPr>
          <p:cNvPr id="8" name="Rectangle 7"/>
          <p:cNvSpPr/>
          <p:nvPr/>
        </p:nvSpPr>
        <p:spPr>
          <a:xfrm>
            <a:off x="8172400" y="3933056"/>
            <a:ext cx="57606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ow to Fund Your Independent Film | ProductionBase Commun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599524"/>
            <a:ext cx="3888432" cy="22456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liday plane | Aspec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861048"/>
            <a:ext cx="3888431" cy="22456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Vector | Collage of different kinds of animals"/>
          <p:cNvPicPr>
            <a:picLocks noChangeAspect="1" noChangeArrowheads="1"/>
          </p:cNvPicPr>
          <p:nvPr/>
        </p:nvPicPr>
        <p:blipFill rotWithShape="1">
          <a:blip r:embed="rId5">
            <a:extLst>
              <a:ext uri="{28A0092B-C50C-407E-A947-70E740481C1C}">
                <a14:useLocalDpi xmlns:a14="http://schemas.microsoft.com/office/drawing/2010/main" val="0"/>
              </a:ext>
            </a:extLst>
          </a:blip>
          <a:srcRect t="33869"/>
          <a:stretch/>
        </p:blipFill>
        <p:spPr bwMode="auto">
          <a:xfrm>
            <a:off x="4788023" y="1599524"/>
            <a:ext cx="3888431" cy="224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22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Last Week</a:t>
            </a:r>
          </a:p>
        </p:txBody>
      </p:sp>
      <p:sp>
        <p:nvSpPr>
          <p:cNvPr id="6" name="Content Placeholder 2"/>
          <p:cNvSpPr txBox="1">
            <a:spLocks/>
          </p:cNvSpPr>
          <p:nvPr/>
        </p:nvSpPr>
        <p:spPr>
          <a:xfrm>
            <a:off x="467544" y="1700808"/>
            <a:ext cx="6984776" cy="4434619"/>
          </a:xfrm>
          <a:prstGeom prst="rect">
            <a:avLst/>
          </a:prstGeom>
          <a:solidFill>
            <a:schemeClr val="bg1"/>
          </a:solidFill>
          <a:ln w="38100">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rgbClr val="12C8C8"/>
                </a:solidFill>
              </a:rPr>
              <a:t>What did we discuss?</a:t>
            </a:r>
          </a:p>
          <a:p>
            <a:pPr marL="0" indent="0">
              <a:buNone/>
            </a:pPr>
            <a:endParaRPr lang="en-GB" sz="1400" b="1" dirty="0"/>
          </a:p>
          <a:p>
            <a:r>
              <a:rPr lang="en-GB" dirty="0"/>
              <a:t>Hopes and fears</a:t>
            </a:r>
          </a:p>
          <a:p>
            <a:pPr marL="0" indent="0">
              <a:buNone/>
            </a:pPr>
            <a:endParaRPr lang="en-GB" sz="1100" dirty="0"/>
          </a:p>
          <a:p>
            <a:r>
              <a:rPr lang="en-GB" dirty="0"/>
              <a:t>What to expect from the group</a:t>
            </a:r>
          </a:p>
          <a:p>
            <a:pPr marL="0" indent="0">
              <a:buNone/>
            </a:pPr>
            <a:endParaRPr lang="en-GB" sz="1100" dirty="0"/>
          </a:p>
          <a:p>
            <a:r>
              <a:rPr lang="en-GB" dirty="0"/>
              <a:t>Group rules</a:t>
            </a:r>
          </a:p>
          <a:p>
            <a:pPr marL="0" indent="0">
              <a:buNone/>
            </a:pPr>
            <a:endParaRPr lang="en-GB" sz="1100" dirty="0"/>
          </a:p>
          <a:p>
            <a:r>
              <a:rPr lang="en-GB" dirty="0"/>
              <a:t>Things we can do and areas of difficulty</a:t>
            </a:r>
          </a:p>
          <a:p>
            <a:endParaRPr lang="en-GB" b="1" dirty="0"/>
          </a:p>
          <a:p>
            <a:endParaRPr lang="en-GB" b="1" dirty="0"/>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246" y="413172"/>
            <a:ext cx="261937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0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pPr algn="l"/>
            <a:r>
              <a:rPr lang="en-GB" b="1" dirty="0">
                <a:solidFill>
                  <a:schemeClr val="tx1"/>
                </a:solidFill>
              </a:rPr>
              <a:t>This Week</a:t>
            </a:r>
          </a:p>
        </p:txBody>
      </p:sp>
      <p:sp>
        <p:nvSpPr>
          <p:cNvPr id="6" name="Content Placeholder 2"/>
          <p:cNvSpPr txBox="1">
            <a:spLocks/>
          </p:cNvSpPr>
          <p:nvPr/>
        </p:nvSpPr>
        <p:spPr>
          <a:xfrm>
            <a:off x="467544" y="1700808"/>
            <a:ext cx="6984776" cy="4434619"/>
          </a:xfrm>
          <a:prstGeom prst="rect">
            <a:avLst/>
          </a:prstGeom>
          <a:solidFill>
            <a:schemeClr val="bg1"/>
          </a:solidFill>
          <a:ln w="38100">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a:solidFill>
                  <a:srgbClr val="12C8C8"/>
                </a:solidFill>
              </a:rPr>
              <a:t>Memory aids and strategies</a:t>
            </a:r>
          </a:p>
          <a:p>
            <a:pPr marL="0" indent="0">
              <a:buNone/>
            </a:pPr>
            <a:endParaRPr lang="en-GB" sz="1100" dirty="0"/>
          </a:p>
          <a:p>
            <a:r>
              <a:rPr lang="en-GB" dirty="0"/>
              <a:t>How your memory works</a:t>
            </a:r>
          </a:p>
          <a:p>
            <a:pPr marL="0" indent="0">
              <a:buNone/>
            </a:pPr>
            <a:endParaRPr lang="en-GB" sz="1100" dirty="0"/>
          </a:p>
          <a:p>
            <a:r>
              <a:rPr lang="en-GB" dirty="0"/>
              <a:t>What helps you to remember?</a:t>
            </a:r>
          </a:p>
          <a:p>
            <a:pPr marL="0" indent="0">
              <a:buNone/>
            </a:pPr>
            <a:endParaRPr lang="en-GB" sz="1100" dirty="0"/>
          </a:p>
          <a:p>
            <a:r>
              <a:rPr lang="en-GB" dirty="0"/>
              <a:t>Why talking about memory problems can be difficult</a:t>
            </a:r>
          </a:p>
          <a:p>
            <a:endParaRPr lang="en-GB" b="1" dirty="0"/>
          </a:p>
          <a:p>
            <a:endParaRPr lang="en-GB" b="1" dirty="0"/>
          </a:p>
          <a:p>
            <a:pPr marL="742950" indent="-742950" algn="ctr">
              <a:buFont typeface="Arial" panose="020B0604020202020204" pitchFamily="34" charset="0"/>
              <a:buAutoNum type="arabicParenR"/>
            </a:pPr>
            <a:endParaRPr lang="en-GB" sz="3600" dirty="0"/>
          </a:p>
        </p:txBody>
      </p:sp>
      <p:sp>
        <p:nvSpPr>
          <p:cNvPr id="11" name="Rectangle 10"/>
          <p:cNvSpPr/>
          <p:nvPr/>
        </p:nvSpPr>
        <p:spPr>
          <a:xfrm>
            <a:off x="7371134" y="0"/>
            <a:ext cx="1772866" cy="6858000"/>
          </a:xfrm>
          <a:prstGeom prst="rect">
            <a:avLst/>
          </a:prstGeom>
          <a:solidFill>
            <a:srgbClr val="12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453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How your Memory Works</a:t>
            </a:r>
          </a:p>
        </p:txBody>
      </p:sp>
      <p:sp>
        <p:nvSpPr>
          <p:cNvPr id="6" name="Content Placeholder 2"/>
          <p:cNvSpPr txBox="1">
            <a:spLocks/>
          </p:cNvSpPr>
          <p:nvPr/>
        </p:nvSpPr>
        <p:spPr>
          <a:xfrm>
            <a:off x="467544" y="1609465"/>
            <a:ext cx="3960440" cy="883432"/>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dirty="0"/>
              <a:t>Short term memory</a:t>
            </a:r>
          </a:p>
        </p:txBody>
      </p:sp>
      <p:sp>
        <p:nvSpPr>
          <p:cNvPr id="8" name="Down Arrow 7"/>
          <p:cNvSpPr/>
          <p:nvPr/>
        </p:nvSpPr>
        <p:spPr>
          <a:xfrm>
            <a:off x="2123728" y="2653693"/>
            <a:ext cx="648072" cy="703299"/>
          </a:xfrm>
          <a:prstGeom prst="downArrow">
            <a:avLst/>
          </a:prstGeom>
          <a:solidFill>
            <a:srgbClr val="12C8C8"/>
          </a:solidFill>
          <a:ln>
            <a:solidFill>
              <a:srgbClr val="12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p:cNvSpPr txBox="1">
            <a:spLocks/>
          </p:cNvSpPr>
          <p:nvPr/>
        </p:nvSpPr>
        <p:spPr>
          <a:xfrm>
            <a:off x="467544" y="3553680"/>
            <a:ext cx="3960440" cy="883432"/>
          </a:xfrm>
          <a:prstGeom prst="rect">
            <a:avLst/>
          </a:prstGeom>
          <a:solidFill>
            <a:srgbClr val="F8E13A"/>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dirty="0"/>
              <a:t>Long term memory</a:t>
            </a:r>
          </a:p>
        </p:txBody>
      </p:sp>
      <p:pic>
        <p:nvPicPr>
          <p:cNvPr id="11" name="Picture 2" descr="See the source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44008" y="1619013"/>
            <a:ext cx="3960440" cy="45092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7544" y="4704973"/>
            <a:ext cx="3960440" cy="1846659"/>
          </a:xfrm>
          <a:prstGeom prst="rect">
            <a:avLst/>
          </a:prstGeom>
          <a:noFill/>
        </p:spPr>
        <p:txBody>
          <a:bodyPr wrap="square" rtlCol="0">
            <a:spAutoFit/>
          </a:bodyPr>
          <a:lstStyle/>
          <a:p>
            <a:pPr algn="ctr"/>
            <a:r>
              <a:rPr lang="en-GB" sz="2400" dirty="0"/>
              <a:t>Putting new information into your long-term memory so that it </a:t>
            </a:r>
            <a:r>
              <a:rPr lang="en-GB" sz="2400" b="1" i="1" dirty="0"/>
              <a:t>sticks</a:t>
            </a:r>
            <a:r>
              <a:rPr lang="en-GB" sz="2400" dirty="0"/>
              <a:t> there is a bit like putting it into a filing cabinet.</a:t>
            </a:r>
          </a:p>
          <a:p>
            <a:endParaRPr lang="en-GB" dirty="0"/>
          </a:p>
        </p:txBody>
      </p:sp>
    </p:spTree>
    <p:extLst>
      <p:ext uri="{BB962C8B-B14F-4D97-AF65-F5344CB8AC3E}">
        <p14:creationId xmlns:p14="http://schemas.microsoft.com/office/powerpoint/2010/main" val="193888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t>What Helps you to Remember?</a:t>
            </a:r>
            <a:endParaRPr lang="en-GB" b="1" dirty="0">
              <a:solidFill>
                <a:schemeClr val="tx1"/>
              </a:solidFill>
            </a:endParaRPr>
          </a:p>
        </p:txBody>
      </p:sp>
      <p:sp>
        <p:nvSpPr>
          <p:cNvPr id="6" name="Content Placeholder 2"/>
          <p:cNvSpPr txBox="1">
            <a:spLocks/>
          </p:cNvSpPr>
          <p:nvPr/>
        </p:nvSpPr>
        <p:spPr>
          <a:xfrm>
            <a:off x="467544" y="1609464"/>
            <a:ext cx="3960440" cy="4525963"/>
          </a:xfrm>
          <a:prstGeom prst="rect">
            <a:avLst/>
          </a:prstGeom>
          <a:solidFill>
            <a:srgbClr val="F8E13A"/>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12" name="Content Placeholder 2"/>
          <p:cNvSpPr txBox="1">
            <a:spLocks/>
          </p:cNvSpPr>
          <p:nvPr/>
        </p:nvSpPr>
        <p:spPr>
          <a:xfrm>
            <a:off x="4644008" y="1600335"/>
            <a:ext cx="3960440" cy="4525963"/>
          </a:xfrm>
          <a:prstGeom prst="rect">
            <a:avLst/>
          </a:prstGeom>
          <a:solidFill>
            <a:srgbClr val="F8E13A"/>
          </a:solid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i="1" dirty="0"/>
              <a:t>[Type here as people share]</a:t>
            </a:r>
          </a:p>
        </p:txBody>
      </p:sp>
      <p:pic>
        <p:nvPicPr>
          <p:cNvPr id="2052"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00335"/>
            <a:ext cx="3960440" cy="45350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5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C71A6A-3BAC-4373-954E-45357968F489}"/>
              </a:ext>
            </a:extLst>
          </p:cNvPr>
          <p:cNvSpPr/>
          <p:nvPr/>
        </p:nvSpPr>
        <p:spPr>
          <a:xfrm>
            <a:off x="459088" y="1602088"/>
            <a:ext cx="8227709" cy="4534214"/>
          </a:xfrm>
          <a:prstGeom prst="rect">
            <a:avLst/>
          </a:prstGeom>
          <a:solidFill>
            <a:srgbClr val="F8E13A"/>
          </a:solidFill>
          <a:ln>
            <a:solidFill>
              <a:srgbClr val="F8E1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457200" y="269776"/>
            <a:ext cx="8229600" cy="1143000"/>
          </a:xfrm>
        </p:spPr>
        <p:txBody>
          <a:bodyPr/>
          <a:lstStyle/>
          <a:p>
            <a:r>
              <a:rPr lang="en-GB" b="1" dirty="0">
                <a:solidFill>
                  <a:schemeClr val="tx1"/>
                </a:solidFill>
              </a:rPr>
              <a:t>DVD Clip</a:t>
            </a:r>
          </a:p>
        </p:txBody>
      </p:sp>
      <p:pic>
        <p:nvPicPr>
          <p:cNvPr id="5" name="Picture 5">
            <a:hlinkClick r:id="" action="ppaction://media"/>
            <a:extLst>
              <a:ext uri="{FF2B5EF4-FFF2-40B4-BE49-F238E27FC236}">
                <a16:creationId xmlns:a16="http://schemas.microsoft.com/office/drawing/2014/main" id="{B2EC8DC6-6DC8-45ED-B6EA-4E933EF2C03C}"/>
              </a:ext>
            </a:extLst>
          </p:cNvPr>
          <p:cNvPicPr>
            <a:picLocks noGrp="1" noRot="1" noChangeAspect="1"/>
          </p:cNvPicPr>
          <p:nvPr>
            <p:ph idx="1"/>
            <a:videoFile r:link="rId1"/>
          </p:nvPr>
        </p:nvPicPr>
        <p:blipFill>
          <a:blip r:embed="rId4"/>
          <a:stretch>
            <a:fillRect/>
          </a:stretch>
        </p:blipFill>
        <p:spPr>
          <a:xfrm>
            <a:off x="560480" y="1714231"/>
            <a:ext cx="8032486" cy="4335685"/>
          </a:xfrm>
          <a:solidFill>
            <a:srgbClr val="F8E13A"/>
          </a:solidFill>
          <a:ln>
            <a:noFill/>
          </a:ln>
        </p:spPr>
      </p:pic>
    </p:spTree>
    <p:extLst>
      <p:ext uri="{BB962C8B-B14F-4D97-AF65-F5344CB8AC3E}">
        <p14:creationId xmlns:p14="http://schemas.microsoft.com/office/powerpoint/2010/main" val="2714854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Thinking about Memory Problems</a:t>
            </a:r>
          </a:p>
        </p:txBody>
      </p:sp>
      <p:sp>
        <p:nvSpPr>
          <p:cNvPr id="3" name="Content Placeholder 2"/>
          <p:cNvSpPr>
            <a:spLocks noGrp="1"/>
          </p:cNvSpPr>
          <p:nvPr>
            <p:ph idx="1"/>
          </p:nvPr>
        </p:nvSpPr>
        <p:spPr>
          <a:xfrm>
            <a:off x="457200" y="1600200"/>
            <a:ext cx="3960440" cy="4525963"/>
          </a:xfrm>
          <a:solidFill>
            <a:srgbClr val="F8E13A"/>
          </a:solidFill>
          <a:ln>
            <a:noFill/>
          </a:ln>
        </p:spPr>
        <p:txBody>
          <a:bodyPr anchor="ctr">
            <a:noAutofit/>
          </a:bodyPr>
          <a:lstStyle/>
          <a:p>
            <a:pPr marL="0" indent="0" algn="ctr">
              <a:buNone/>
            </a:pPr>
            <a:r>
              <a:rPr lang="en-GB" sz="2600" dirty="0"/>
              <a:t>Marjory often tells people that although she is getting older, her memory is actually as sharp now as it’s ever been. The only problem is she sometimes says this three or four times in just 10 minutes and never seems to remember she has already said it.</a:t>
            </a:r>
          </a:p>
        </p:txBody>
      </p:sp>
      <p:sp>
        <p:nvSpPr>
          <p:cNvPr id="4" name="Content Placeholder 2"/>
          <p:cNvSpPr txBox="1">
            <a:spLocks/>
          </p:cNvSpPr>
          <p:nvPr/>
        </p:nvSpPr>
        <p:spPr>
          <a:xfrm>
            <a:off x="4572000" y="1600336"/>
            <a:ext cx="3960440" cy="4525963"/>
          </a:xfrm>
          <a:prstGeom prst="rect">
            <a:avLst/>
          </a:prstGeom>
          <a:solidFill>
            <a:srgbClr val="12C8C8"/>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t>What hasn’t changed / things I still enjoy</a:t>
            </a:r>
          </a:p>
        </p:txBody>
      </p:sp>
      <p:pic>
        <p:nvPicPr>
          <p:cNvPr id="3084" name="Picture 1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600336"/>
            <a:ext cx="3960441" cy="4532310"/>
          </a:xfrm>
          <a:prstGeom prst="rect">
            <a:avLst/>
          </a:prstGeom>
          <a:noFill/>
          <a:ln>
            <a:solidFill>
              <a:srgbClr val="12C8C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04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normAutofit/>
          </a:bodyPr>
          <a:lstStyle/>
          <a:p>
            <a:r>
              <a:rPr lang="en-GB" b="1" dirty="0">
                <a:solidFill>
                  <a:schemeClr val="tx1"/>
                </a:solidFill>
              </a:rPr>
              <a:t>Thinking about Memory Problems</a:t>
            </a:r>
          </a:p>
        </p:txBody>
      </p:sp>
      <p:sp>
        <p:nvSpPr>
          <p:cNvPr id="3" name="Content Placeholder 2"/>
          <p:cNvSpPr>
            <a:spLocks noGrp="1"/>
          </p:cNvSpPr>
          <p:nvPr>
            <p:ph idx="1"/>
          </p:nvPr>
        </p:nvSpPr>
        <p:spPr>
          <a:xfrm>
            <a:off x="457200" y="1600200"/>
            <a:ext cx="3960440" cy="4525963"/>
          </a:xfrm>
          <a:solidFill>
            <a:srgbClr val="F8E13A"/>
          </a:solidFill>
          <a:ln>
            <a:noFill/>
          </a:ln>
        </p:spPr>
        <p:txBody>
          <a:bodyPr anchor="ctr">
            <a:noAutofit/>
          </a:bodyPr>
          <a:lstStyle/>
          <a:p>
            <a:pPr marL="0" indent="0" algn="ctr">
              <a:buNone/>
            </a:pPr>
            <a:r>
              <a:rPr lang="en-GB" sz="2600" dirty="0"/>
              <a:t>Marjory often tells people that although she is getting older, her memory is actually as sharp now as it’s ever been. The only problem is she sometimes says this three or four times in just 10 minutes and never seems to remember she has already said it.</a:t>
            </a:r>
          </a:p>
        </p:txBody>
      </p:sp>
      <p:sp>
        <p:nvSpPr>
          <p:cNvPr id="4" name="Content Placeholder 2"/>
          <p:cNvSpPr txBox="1">
            <a:spLocks/>
          </p:cNvSpPr>
          <p:nvPr/>
        </p:nvSpPr>
        <p:spPr>
          <a:xfrm>
            <a:off x="4572000" y="1600336"/>
            <a:ext cx="3960440" cy="4525963"/>
          </a:xfrm>
          <a:prstGeom prst="rect">
            <a:avLst/>
          </a:prstGeom>
          <a:solidFill>
            <a:srgbClr val="12C8C8"/>
          </a:solidFill>
          <a:ln>
            <a:no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t>What hasn’t changed / things I still enjoy</a:t>
            </a:r>
          </a:p>
        </p:txBody>
      </p:sp>
      <p:pic>
        <p:nvPicPr>
          <p:cNvPr id="3084" name="Picture 1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600336"/>
            <a:ext cx="3960441" cy="4532310"/>
          </a:xfrm>
          <a:prstGeom prst="rect">
            <a:avLst/>
          </a:prstGeom>
          <a:noFill/>
          <a:ln>
            <a:solidFill>
              <a:srgbClr val="12C8C8"/>
            </a:solidFill>
          </a:ln>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456658" y="1600335"/>
            <a:ext cx="3960440" cy="4525963"/>
          </a:xfrm>
          <a:prstGeom prst="rect">
            <a:avLst/>
          </a:prstGeom>
          <a:solidFill>
            <a:srgbClr val="12C8C8"/>
          </a:solidFill>
          <a:ln>
            <a:no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600" b="1" dirty="0">
                <a:solidFill>
                  <a:schemeClr val="bg1"/>
                </a:solidFill>
              </a:rPr>
              <a:t>Do you know anyone like Marjory?</a:t>
            </a:r>
          </a:p>
          <a:p>
            <a:pPr marL="0" indent="0" algn="ctr">
              <a:buFont typeface="Arial" panose="020B0604020202020204" pitchFamily="34" charset="0"/>
              <a:buNone/>
            </a:pPr>
            <a:endParaRPr lang="en-GB" sz="2600" dirty="0"/>
          </a:p>
          <a:p>
            <a:pPr marL="0" indent="0" algn="ctr">
              <a:buFont typeface="Arial" panose="020B0604020202020204" pitchFamily="34" charset="0"/>
              <a:buNone/>
            </a:pPr>
            <a:r>
              <a:rPr lang="en-GB" sz="2600" b="1" dirty="0">
                <a:solidFill>
                  <a:schemeClr val="bg1"/>
                </a:solidFill>
              </a:rPr>
              <a:t>What might you want to say to Marjory if you met her?</a:t>
            </a:r>
          </a:p>
        </p:txBody>
      </p:sp>
    </p:spTree>
    <p:extLst>
      <p:ext uri="{BB962C8B-B14F-4D97-AF65-F5344CB8AC3E}">
        <p14:creationId xmlns:p14="http://schemas.microsoft.com/office/powerpoint/2010/main" val="2710873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TotalTime>
  <Words>1218</Words>
  <Application>Microsoft Office PowerPoint</Application>
  <PresentationFormat>On-screen Show (4:3)</PresentationFormat>
  <Paragraphs>94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Ice Breaker</vt:lpstr>
      <vt:lpstr>Last Week</vt:lpstr>
      <vt:lpstr>This Week</vt:lpstr>
      <vt:lpstr>How your Memory Works</vt:lpstr>
      <vt:lpstr>What Helps you to Remember?</vt:lpstr>
      <vt:lpstr>DVD Clip</vt:lpstr>
      <vt:lpstr>Thinking about Memory Problems</vt:lpstr>
      <vt:lpstr>Thinking about Memory Problems</vt:lpstr>
      <vt:lpstr>Summary</vt:lpstr>
    </vt:vector>
  </TitlesOfParts>
  <Company>NHFT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Well with Dementia</dc:title>
  <dc:creator>Rhodes Jessica</dc:creator>
  <cp:lastModifiedBy>Rhodes Jessica</cp:lastModifiedBy>
  <cp:revision>75</cp:revision>
  <dcterms:created xsi:type="dcterms:W3CDTF">2020-09-08T12:47:25Z</dcterms:created>
  <dcterms:modified xsi:type="dcterms:W3CDTF">2020-12-17T10:49:38Z</dcterms:modified>
</cp:coreProperties>
</file>