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7" r:id="rId2"/>
    <p:sldId id="274" r:id="rId3"/>
    <p:sldId id="275" r:id="rId4"/>
    <p:sldId id="282" r:id="rId5"/>
    <p:sldId id="283" r:id="rId6"/>
    <p:sldId id="278" r:id="rId7"/>
    <p:sldId id="281" r:id="rId8"/>
    <p:sldId id="287" r:id="rId9"/>
    <p:sldId id="288" r:id="rId10"/>
    <p:sldId id="285" r:id="rId11"/>
    <p:sldId id="286"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C8C8"/>
    <a:srgbClr val="F8E13A"/>
    <a:srgbClr val="A0E5FE"/>
    <a:srgbClr val="000000"/>
    <a:srgbClr val="EFDC4F"/>
    <a:srgbClr val="F8CF3A"/>
    <a:srgbClr val="9EF3FC"/>
    <a:srgbClr val="4BD0FF"/>
    <a:srgbClr val="44E9F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C4C96-9282-82B3-1249-A3D3753DABBD}" v="2" dt="2020-12-17T10:57:24.114"/>
    <p1510:client id="{7E923441-5F7E-2916-6CE7-5DC0E668D327}" v="4" dt="2020-12-14T09:54:25.605"/>
    <p1510:client id="{9E88CC57-0783-2C99-E19C-C83C8F0533EF}" v="29" dt="2020-12-14T11:34:49.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88875" autoAdjust="0"/>
  </p:normalViewPr>
  <p:slideViewPr>
    <p:cSldViewPr>
      <p:cViewPr>
        <p:scale>
          <a:sx n="70" d="100"/>
          <a:sy n="70" d="100"/>
        </p:scale>
        <p:origin x="-1848" y="-2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7E923441-5F7E-2916-6CE7-5DC0E668D327}"/>
    <pc:docChg chg="modSld">
      <pc:chgData name="Rhodes Jessica" userId="S::jessica.rhodes@nhft.nhs.uk::fb8fc5d8-47b9-4dac-95d5-f45ebae78233" providerId="AD" clId="Web-{7E923441-5F7E-2916-6CE7-5DC0E668D327}" dt="2020-12-14T09:54:25.605" v="3" actId="20577"/>
      <pc:docMkLst>
        <pc:docMk/>
      </pc:docMkLst>
      <pc:sldChg chg="modSp">
        <pc:chgData name="Rhodes Jessica" userId="S::jessica.rhodes@nhft.nhs.uk::fb8fc5d8-47b9-4dac-95d5-f45ebae78233" providerId="AD" clId="Web-{7E923441-5F7E-2916-6CE7-5DC0E668D327}" dt="2020-12-14T09:54:25.605" v="2" actId="20577"/>
        <pc:sldMkLst>
          <pc:docMk/>
          <pc:sldMk cId="1613121034" sldId="257"/>
        </pc:sldMkLst>
        <pc:spChg chg="mod">
          <ac:chgData name="Rhodes Jessica" userId="S::jessica.rhodes@nhft.nhs.uk::fb8fc5d8-47b9-4dac-95d5-f45ebae78233" providerId="AD" clId="Web-{7E923441-5F7E-2916-6CE7-5DC0E668D327}" dt="2020-12-14T09:54:25.605" v="2" actId="20577"/>
          <ac:spMkLst>
            <pc:docMk/>
            <pc:sldMk cId="1613121034" sldId="257"/>
            <ac:spMk id="18" creationId="{00000000-0000-0000-0000-000000000000}"/>
          </ac:spMkLst>
        </pc:spChg>
      </pc:sldChg>
    </pc:docChg>
  </pc:docChgLst>
  <pc:docChgLst>
    <pc:chgData name="Rhodes Jessica" userId="S::jessica.rhodes@nhft.nhs.uk::fb8fc5d8-47b9-4dac-95d5-f45ebae78233" providerId="AD" clId="Web-{9E88CC57-0783-2C99-E19C-C83C8F0533EF}"/>
    <pc:docChg chg="modSld">
      <pc:chgData name="Rhodes Jessica" userId="S::jessica.rhodes@nhft.nhs.uk::fb8fc5d8-47b9-4dac-95d5-f45ebae78233" providerId="AD" clId="Web-{9E88CC57-0783-2C99-E19C-C83C8F0533EF}" dt="2020-12-14T11:34:49.953" v="26"/>
      <pc:docMkLst>
        <pc:docMk/>
      </pc:docMkLst>
      <pc:sldChg chg="modSp">
        <pc:chgData name="Rhodes Jessica" userId="S::jessica.rhodes@nhft.nhs.uk::fb8fc5d8-47b9-4dac-95d5-f45ebae78233" providerId="AD" clId="Web-{9E88CC57-0783-2C99-E19C-C83C8F0533EF}" dt="2020-12-14T11:07:56.910" v="9" actId="20577"/>
        <pc:sldMkLst>
          <pc:docMk/>
          <pc:sldMk cId="1613121034" sldId="257"/>
        </pc:sldMkLst>
        <pc:spChg chg="mod">
          <ac:chgData name="Rhodes Jessica" userId="S::jessica.rhodes@nhft.nhs.uk::fb8fc5d8-47b9-4dac-95d5-f45ebae78233" providerId="AD" clId="Web-{9E88CC57-0783-2C99-E19C-C83C8F0533EF}" dt="2020-12-14T11:07:56.910" v="9" actId="20577"/>
          <ac:spMkLst>
            <pc:docMk/>
            <pc:sldMk cId="1613121034" sldId="257"/>
            <ac:spMk id="18" creationId="{00000000-0000-0000-0000-000000000000}"/>
          </ac:spMkLst>
        </pc:spChg>
      </pc:sldChg>
      <pc:sldChg chg="delSp">
        <pc:chgData name="Rhodes Jessica" userId="S::jessica.rhodes@nhft.nhs.uk::fb8fc5d8-47b9-4dac-95d5-f45ebae78233" providerId="AD" clId="Web-{9E88CC57-0783-2C99-E19C-C83C8F0533EF}" dt="2020-12-14T11:34:49.953" v="26"/>
        <pc:sldMkLst>
          <pc:docMk/>
          <pc:sldMk cId="501827633" sldId="279"/>
        </pc:sldMkLst>
        <pc:spChg chg="del">
          <ac:chgData name="Rhodes Jessica" userId="S::jessica.rhodes@nhft.nhs.uk::fb8fc5d8-47b9-4dac-95d5-f45ebae78233" providerId="AD" clId="Web-{9E88CC57-0783-2C99-E19C-C83C8F0533EF}" dt="2020-12-14T11:34:49.953" v="26"/>
          <ac:spMkLst>
            <pc:docMk/>
            <pc:sldMk cId="501827633" sldId="279"/>
            <ac:spMk id="12" creationId="{00000000-0000-0000-0000-000000000000}"/>
          </ac:spMkLst>
        </pc:spChg>
      </pc:sldChg>
      <pc:sldChg chg="addSp delSp modSp addAnim delAnim modAnim">
        <pc:chgData name="Rhodes Jessica" userId="S::jessica.rhodes@nhft.nhs.uk::fb8fc5d8-47b9-4dac-95d5-f45ebae78233" providerId="AD" clId="Web-{9E88CC57-0783-2C99-E19C-C83C8F0533EF}" dt="2020-12-14T11:34:28.937" v="25" actId="1076"/>
        <pc:sldMkLst>
          <pc:docMk/>
          <pc:sldMk cId="1176418589" sldId="285"/>
        </pc:sldMkLst>
        <pc:spChg chg="add del mod">
          <ac:chgData name="Rhodes Jessica" userId="S::jessica.rhodes@nhft.nhs.uk::fb8fc5d8-47b9-4dac-95d5-f45ebae78233" providerId="AD" clId="Web-{9E88CC57-0783-2C99-E19C-C83C8F0533EF}" dt="2020-12-14T11:32:42.029" v="20" actId="1076"/>
          <ac:spMkLst>
            <pc:docMk/>
            <pc:sldMk cId="1176418589" sldId="285"/>
            <ac:spMk id="9" creationId="{00000000-0000-0000-0000-000000000000}"/>
          </ac:spMkLst>
        </pc:spChg>
        <pc:spChg chg="mod">
          <ac:chgData name="Rhodes Jessica" userId="S::jessica.rhodes@nhft.nhs.uk::fb8fc5d8-47b9-4dac-95d5-f45ebae78233" providerId="AD" clId="Web-{9E88CC57-0783-2C99-E19C-C83C8F0533EF}" dt="2020-12-14T11:32:52.310" v="22" actId="14100"/>
          <ac:spMkLst>
            <pc:docMk/>
            <pc:sldMk cId="1176418589" sldId="285"/>
            <ac:spMk id="10" creationId="{00000000-0000-0000-0000-000000000000}"/>
          </ac:spMkLst>
        </pc:spChg>
        <pc:picChg chg="mod">
          <ac:chgData name="Rhodes Jessica" userId="S::jessica.rhodes@nhft.nhs.uk::fb8fc5d8-47b9-4dac-95d5-f45ebae78233" providerId="AD" clId="Web-{9E88CC57-0783-2C99-E19C-C83C8F0533EF}" dt="2020-12-14T11:34:28.937" v="25" actId="1076"/>
          <ac:picMkLst>
            <pc:docMk/>
            <pc:sldMk cId="1176418589" sldId="285"/>
            <ac:picMk id="1030" creationId="{00000000-0000-0000-0000-000000000000}"/>
          </ac:picMkLst>
        </pc:picChg>
      </pc:sldChg>
    </pc:docChg>
  </pc:docChgLst>
  <pc:docChgLst>
    <pc:chgData name="Rhodes Jessica" userId="S::jessica.rhodes@nhft.nhs.uk::fb8fc5d8-47b9-4dac-95d5-f45ebae78233" providerId="AD" clId="Web-{4D7C4C96-9282-82B3-1249-A3D3753DABBD}"/>
    <pc:docChg chg="modSld">
      <pc:chgData name="Rhodes Jessica" userId="S::jessica.rhodes@nhft.nhs.uk::fb8fc5d8-47b9-4dac-95d5-f45ebae78233" providerId="AD" clId="Web-{4D7C4C96-9282-82B3-1249-A3D3753DABBD}" dt="2020-12-17T10:57:48.223" v="67"/>
      <pc:docMkLst>
        <pc:docMk/>
      </pc:docMkLst>
      <pc:sldChg chg="modNotes">
        <pc:chgData name="Rhodes Jessica" userId="S::jessica.rhodes@nhft.nhs.uk::fb8fc5d8-47b9-4dac-95d5-f45ebae78233" providerId="AD" clId="Web-{4D7C4C96-9282-82B3-1249-A3D3753DABBD}" dt="2020-12-17T10:55:45.177" v="0"/>
        <pc:sldMkLst>
          <pc:docMk/>
          <pc:sldMk cId="1613121034" sldId="257"/>
        </pc:sldMkLst>
      </pc:sldChg>
      <pc:sldChg chg="modNotes">
        <pc:chgData name="Rhodes Jessica" userId="S::jessica.rhodes@nhft.nhs.uk::fb8fc5d8-47b9-4dac-95d5-f45ebae78233" providerId="AD" clId="Web-{4D7C4C96-9282-82B3-1249-A3D3753DABBD}" dt="2020-12-17T10:56:09.208" v="7"/>
        <pc:sldMkLst>
          <pc:docMk/>
          <pc:sldMk cId="1264701119" sldId="275"/>
        </pc:sldMkLst>
      </pc:sldChg>
      <pc:sldChg chg="modNotes">
        <pc:chgData name="Rhodes Jessica" userId="S::jessica.rhodes@nhft.nhs.uk::fb8fc5d8-47b9-4dac-95d5-f45ebae78233" providerId="AD" clId="Web-{4D7C4C96-9282-82B3-1249-A3D3753DABBD}" dt="2020-12-17T10:56:39.864" v="12"/>
        <pc:sldMkLst>
          <pc:docMk/>
          <pc:sldMk cId="2826040893" sldId="278"/>
        </pc:sldMkLst>
      </pc:sldChg>
      <pc:sldChg chg="modNotes">
        <pc:chgData name="Rhodes Jessica" userId="S::jessica.rhodes@nhft.nhs.uk::fb8fc5d8-47b9-4dac-95d5-f45ebae78233" providerId="AD" clId="Web-{4D7C4C96-9282-82B3-1249-A3D3753DABBD}" dt="2020-12-17T10:57:48.223" v="67"/>
        <pc:sldMkLst>
          <pc:docMk/>
          <pc:sldMk cId="117641858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Discuss available support within the local area and the experiences of contact with these services thus far. If people feel lacking support, it may be a good opportunity to signpost to relevant services. </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419712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12</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Were</a:t>
            </a:r>
            <a:r>
              <a:rPr lang="en-GB" baseline="0" dirty="0"/>
              <a:t> there any positive things you did this week?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Did you have any difficulties remembering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How did you cope?</a:t>
            </a:r>
            <a:endParaRPr lang="en-GB" dirty="0"/>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Promptin</a:t>
            </a:r>
            <a:r>
              <a:rPr lang="en-GB" sz="1200" b="1" kern="1200" baseline="0" dirty="0">
                <a:solidFill>
                  <a:schemeClr val="tx1"/>
                </a:solidFill>
                <a:effectLst/>
                <a:latin typeface="+mn-lt"/>
                <a:ea typeface="+mn-ea"/>
                <a:cs typeface="+mn-cs"/>
              </a:rPr>
              <a:t>g Questions:</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have</a:t>
            </a:r>
            <a:r>
              <a:rPr lang="en-GB" sz="1200" kern="1200" baseline="0" dirty="0">
                <a:solidFill>
                  <a:schemeClr val="tx1"/>
                </a:solidFill>
                <a:effectLst/>
                <a:latin typeface="+mn-lt"/>
                <a:ea typeface="+mn-ea"/>
                <a:cs typeface="+mn-cs"/>
              </a:rPr>
              <a:t> you done since </a:t>
            </a:r>
            <a:r>
              <a:rPr lang="en-GB" sz="1200" kern="1200" dirty="0">
                <a:solidFill>
                  <a:schemeClr val="tx1"/>
                </a:solidFill>
                <a:effectLst/>
                <a:latin typeface="+mn-lt"/>
                <a:ea typeface="+mn-ea"/>
                <a:cs typeface="+mn-cs"/>
              </a:rPr>
              <a:t>the last</a:t>
            </a:r>
            <a:r>
              <a:rPr lang="en-GB" sz="1200" kern="1200" baseline="0" dirty="0">
                <a:solidFill>
                  <a:schemeClr val="tx1"/>
                </a:solidFill>
                <a:effectLst/>
                <a:latin typeface="+mn-lt"/>
                <a:ea typeface="+mn-ea"/>
                <a:cs typeface="+mn-cs"/>
              </a:rPr>
              <a:t> session </a:t>
            </a:r>
            <a:r>
              <a:rPr lang="en-GB" sz="1200" kern="1200" dirty="0">
                <a:solidFill>
                  <a:schemeClr val="tx1"/>
                </a:solidFill>
                <a:effectLst/>
                <a:latin typeface="+mn-lt"/>
                <a:ea typeface="+mn-ea"/>
                <a:cs typeface="+mn-cs"/>
              </a:rPr>
              <a:t>that made you feel good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experiences of dementia</a:t>
            </a:r>
            <a:r>
              <a:rPr lang="en-GB" sz="1200" kern="1200" baseline="0" dirty="0">
                <a:solidFill>
                  <a:schemeClr val="tx1"/>
                </a:solidFill>
                <a:effectLst/>
                <a:latin typeface="+mn-lt"/>
                <a:ea typeface="+mn-ea"/>
                <a:cs typeface="+mn-cs"/>
              </a:rPr>
              <a:t> may lead to different emotions</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Is there anyone that you talked to </a:t>
            </a:r>
            <a:r>
              <a:rPr lang="en-GB" dirty="0"/>
              <a:t>about your feelings</a:t>
            </a:r>
            <a:r>
              <a:rPr lang="en-GB" sz="1200" kern="1200" dirty="0">
                <a:solidFill>
                  <a:schemeClr val="tx1"/>
                </a:solidFill>
                <a:effectLst/>
                <a:latin typeface="+mn-lt"/>
                <a:ea typeface="+mn-ea"/>
                <a:cs typeface="+mn-cs"/>
              </a:rPr>
              <a:t>?</a:t>
            </a:r>
            <a:r>
              <a:rPr lang="en-GB" dirty="0"/>
              <a:t> </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Did you</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avoid talking about them – if so why?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did people respond or react?</a:t>
            </a:r>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talk a little more about dementia and what different types there are. We will first discuss what you know about dementia and what you would like to know, to make sure that your questions are answered. Then, we will talk about the different types of dementia, its treatment and what you can do to help yourselves.</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Sometimes people use the phrase a “dementia journey” to describe what happens to people.</a:t>
            </a:r>
          </a:p>
          <a:p>
            <a:endParaRPr lang="en-GB" dirty="0"/>
          </a:p>
          <a:p>
            <a:r>
              <a:rPr lang="en-GB" sz="1200" kern="1200" dirty="0">
                <a:solidFill>
                  <a:schemeClr val="tx1"/>
                </a:solidFill>
                <a:effectLst/>
                <a:latin typeface="+mn-lt"/>
                <a:ea typeface="+mn-ea"/>
                <a:cs typeface="+mn-cs"/>
              </a:rPr>
              <a:t>For most people, the first station or stop on the dementia journey is with their GP. As many people here will know from experience, if a doctor thinks that a person might have dementia, he or she will do a number of tests to find out how a person’s memory is functioning, and whether any of their problems can be explained by another illness. The tests can also help determine which type of dementia people have:</a:t>
            </a:r>
          </a:p>
          <a:p>
            <a:pPr lvl="0"/>
            <a:r>
              <a:rPr lang="en-GB" sz="1200" b="1" kern="1200" dirty="0">
                <a:solidFill>
                  <a:schemeClr val="tx1"/>
                </a:solidFill>
                <a:effectLst/>
                <a:latin typeface="+mn-lt"/>
                <a:ea typeface="+mn-ea"/>
                <a:cs typeface="+mn-cs"/>
              </a:rPr>
              <a:t>Taking medical history: </a:t>
            </a:r>
            <a:r>
              <a:rPr lang="en-GB" sz="1200" kern="1200" dirty="0">
                <a:solidFill>
                  <a:schemeClr val="tx1"/>
                </a:solidFill>
                <a:effectLst/>
                <a:latin typeface="+mn-lt"/>
                <a:ea typeface="+mn-ea"/>
                <a:cs typeface="+mn-cs"/>
              </a:rPr>
              <a:t>Doctors first want to know what other conditions you have, and if the memory and other problems could be explained by depression, psychosis or Parkinson’s disease.</a:t>
            </a:r>
          </a:p>
          <a:p>
            <a:pPr lvl="0"/>
            <a:r>
              <a:rPr lang="en-GB" sz="1200" b="1" kern="1200" dirty="0">
                <a:solidFill>
                  <a:schemeClr val="tx1"/>
                </a:solidFill>
                <a:effectLst/>
                <a:latin typeface="+mn-lt"/>
                <a:ea typeface="+mn-ea"/>
                <a:cs typeface="+mn-cs"/>
              </a:rPr>
              <a:t>Cognitive tests: </a:t>
            </a:r>
            <a:r>
              <a:rPr lang="en-GB" sz="1200" kern="1200" dirty="0">
                <a:solidFill>
                  <a:schemeClr val="tx1"/>
                </a:solidFill>
                <a:effectLst/>
                <a:latin typeface="+mn-lt"/>
                <a:ea typeface="+mn-ea"/>
                <a:cs typeface="+mn-cs"/>
              </a:rPr>
              <a:t>you may have been asked questions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 how well you can remember (e.g. you may have been asked to spell “WORLD” backwards or to take 7 away from 100).</a:t>
            </a:r>
          </a:p>
          <a:p>
            <a:pPr lvl="0"/>
            <a:r>
              <a:rPr lang="en-GB" sz="1200" b="1" kern="1200" dirty="0">
                <a:solidFill>
                  <a:schemeClr val="tx1"/>
                </a:solidFill>
                <a:effectLst/>
                <a:latin typeface="+mn-lt"/>
                <a:ea typeface="+mn-ea"/>
                <a:cs typeface="+mn-cs"/>
              </a:rPr>
              <a:t>Head scan</a:t>
            </a:r>
            <a:r>
              <a:rPr lang="en-GB" sz="1200" kern="1200" dirty="0">
                <a:solidFill>
                  <a:schemeClr val="tx1"/>
                </a:solidFill>
                <a:effectLst/>
                <a:latin typeface="+mn-lt"/>
                <a:ea typeface="+mn-ea"/>
                <a:cs typeface="+mn-cs"/>
              </a:rPr>
              <a:t>: usually doctors send the person to have a head scan – a type of x-ray of brain – in the hospital. This will likely show whether there are any visible changes in the brain.</a:t>
            </a:r>
          </a:p>
          <a:p>
            <a:pPr lvl="0"/>
            <a:r>
              <a:rPr lang="en-GB" sz="1200" b="1" kern="1200" dirty="0">
                <a:solidFill>
                  <a:schemeClr val="tx1"/>
                </a:solidFill>
                <a:effectLst/>
                <a:latin typeface="+mn-lt"/>
                <a:ea typeface="+mn-ea"/>
                <a:cs typeface="+mn-cs"/>
              </a:rPr>
              <a:t>Blood and urine tests:</a:t>
            </a:r>
            <a:r>
              <a:rPr lang="en-GB" sz="1200" kern="1200" dirty="0">
                <a:solidFill>
                  <a:schemeClr val="tx1"/>
                </a:solidFill>
                <a:effectLst/>
                <a:latin typeface="+mn-lt"/>
                <a:ea typeface="+mn-ea"/>
                <a:cs typeface="+mn-cs"/>
              </a:rPr>
              <a:t> are usually done to screen for alternative causes of cognitive problems, for example an infection.</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Where do people get their diagnosis?</a:t>
            </a:r>
            <a:r>
              <a:rPr lang="en-GB" sz="1200" kern="1200" dirty="0">
                <a:solidFill>
                  <a:schemeClr val="tx1"/>
                </a:solidFill>
                <a:effectLst/>
                <a:latin typeface="+mn-lt"/>
                <a:ea typeface="+mn-ea"/>
                <a:cs typeface="+mn-cs"/>
              </a:rPr>
              <a:t> For some people it is just their GP that they see, but for most people the next stop on the journey is a specialist doctor in Memory clinic. </a:t>
            </a:r>
          </a:p>
          <a:p>
            <a:endParaRPr lang="en-GB" sz="1200" kern="1200" dirty="0">
              <a:solidFill>
                <a:schemeClr val="tx1"/>
              </a:solidFill>
              <a:effectLst/>
              <a:latin typeface="+mn-lt"/>
              <a:ea typeface="+mn-ea"/>
              <a:cs typeface="+mn-cs"/>
            </a:endParaRPr>
          </a:p>
          <a:p>
            <a:pPr marL="285750" indent="-285750">
              <a:buFont typeface="Arial"/>
              <a:buChar char="•"/>
            </a:pPr>
            <a:r>
              <a:rPr lang="en-GB" sz="1200" kern="1200" dirty="0">
                <a:solidFill>
                  <a:schemeClr val="tx1"/>
                </a:solidFill>
                <a:effectLst/>
                <a:latin typeface="+mn-lt"/>
                <a:ea typeface="+mn-ea"/>
                <a:cs typeface="+mn-cs"/>
              </a:rPr>
              <a:t>What</a:t>
            </a:r>
            <a:r>
              <a:rPr lang="en-GB" sz="1200" kern="1200" baseline="0" dirty="0">
                <a:solidFill>
                  <a:schemeClr val="tx1"/>
                </a:solidFill>
                <a:effectLst/>
                <a:latin typeface="+mn-lt"/>
                <a:ea typeface="+mn-ea"/>
                <a:cs typeface="+mn-cs"/>
              </a:rPr>
              <a:t> was your experience of the process and tests? </a:t>
            </a:r>
            <a:endParaRPr lang="en-GB" sz="1200" kern="1200" baseline="0" dirty="0">
              <a:solidFill>
                <a:schemeClr val="tx1"/>
              </a:solidFill>
              <a:effectLst/>
              <a:latin typeface="+mn-lt"/>
              <a:cs typeface="Calibri"/>
            </a:endParaRPr>
          </a:p>
          <a:p>
            <a:pPr marL="285750" indent="-285750">
              <a:buFont typeface="Arial"/>
              <a:buChar char="•"/>
            </a:pPr>
            <a:r>
              <a:rPr lang="en-GB" sz="1200" kern="1200" baseline="0" dirty="0">
                <a:solidFill>
                  <a:schemeClr val="tx1"/>
                </a:solidFill>
                <a:effectLst/>
                <a:latin typeface="+mn-lt"/>
                <a:ea typeface="+mn-ea"/>
                <a:cs typeface="+mn-cs"/>
              </a:rPr>
              <a:t>How did you receive a diagnosis?</a:t>
            </a:r>
            <a:endParaRPr lang="en-GB" sz="1200" kern="1200" baseline="0" dirty="0">
              <a:solidFill>
                <a:schemeClr val="tx1"/>
              </a:solidFill>
              <a:effectLst/>
              <a:latin typeface="+mn-lt"/>
              <a:cs typeface="Calibri"/>
            </a:endParaRPr>
          </a:p>
          <a:p>
            <a:pPr marL="285750" indent="-285750">
              <a:buFont typeface="Arial"/>
              <a:buChar char="•"/>
            </a:pPr>
            <a:r>
              <a:rPr lang="en-GB" sz="1200" kern="1200" baseline="0" dirty="0">
                <a:solidFill>
                  <a:schemeClr val="tx1"/>
                </a:solidFill>
                <a:effectLst/>
                <a:latin typeface="+mn-lt"/>
                <a:ea typeface="+mn-ea"/>
                <a:cs typeface="+mn-cs"/>
              </a:rPr>
              <a:t>What happened afterwards?</a:t>
            </a:r>
            <a:endParaRPr lang="en-GB" sz="1200" kern="1200" baseline="0" dirty="0">
              <a:solidFill>
                <a:schemeClr val="tx1"/>
              </a:solidFill>
              <a:effectLst/>
              <a:latin typeface="+mn-lt"/>
              <a:cs typeface="Calibri"/>
            </a:endParaRPr>
          </a:p>
          <a:p>
            <a:pPr marL="285750" indent="-285750">
              <a:buFont typeface="Arial"/>
              <a:buChar char="•"/>
            </a:pPr>
            <a:r>
              <a:rPr lang="en-GB" sz="1200" kern="1200" baseline="0" dirty="0">
                <a:solidFill>
                  <a:schemeClr val="tx1"/>
                </a:solidFill>
                <a:effectLst/>
                <a:latin typeface="+mn-lt"/>
                <a:ea typeface="+mn-ea"/>
                <a:cs typeface="+mn-cs"/>
              </a:rPr>
              <a:t>How did you feel during the process?</a:t>
            </a:r>
            <a:endParaRPr lang="en-GB"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Dementia is a word that is used to describe a group of different illnesses all of which are alike and have similar symptoms. The most common of these illnesses are Alzheimer’s disease and Vascular dementia but there are also many more. As well as differences between the different illnesses, there are also differences in how individuals experience the same types of dementia</a:t>
            </a:r>
          </a:p>
          <a:p>
            <a:pPr marL="0" indent="0">
              <a:buFontTx/>
              <a:buNone/>
            </a:pPr>
            <a:endParaRPr lang="en-GB" dirty="0"/>
          </a:p>
          <a:p>
            <a:pPr marL="0" indent="0">
              <a:buFontTx/>
              <a:buNone/>
            </a:pPr>
            <a:r>
              <a:rPr lang="en-GB" dirty="0"/>
              <a:t>Most people will have some or all of these symptoms:</a:t>
            </a:r>
          </a:p>
          <a:p>
            <a:pPr marL="171450" indent="-171450">
              <a:buFont typeface="Arial" panose="020B0604020202020204" pitchFamily="34" charset="0"/>
              <a:buChar char="•"/>
            </a:pPr>
            <a:r>
              <a:rPr lang="en-GB" b="1" dirty="0"/>
              <a:t>Memory</a:t>
            </a:r>
            <a:r>
              <a:rPr lang="en-GB" b="1" baseline="0" dirty="0"/>
              <a:t> loss</a:t>
            </a:r>
            <a:r>
              <a:rPr lang="en-GB" baseline="0" dirty="0"/>
              <a:t>, particularly of recent events - </a:t>
            </a:r>
            <a:r>
              <a:rPr lang="en-GB" sz="1200" kern="1200" dirty="0">
                <a:solidFill>
                  <a:schemeClr val="tx1"/>
                </a:solidFill>
                <a:effectLst/>
                <a:latin typeface="+mn-lt"/>
                <a:ea typeface="+mn-ea"/>
                <a:cs typeface="+mn-cs"/>
              </a:rPr>
              <a:t>This may not be severe at first but is likely to become progressively worse.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Problems </a:t>
            </a:r>
            <a:r>
              <a:rPr lang="en-GB" sz="1200" b="1" kern="1200" dirty="0">
                <a:solidFill>
                  <a:schemeClr val="tx1"/>
                </a:solidFill>
                <a:effectLst/>
                <a:latin typeface="+mn-lt"/>
                <a:ea typeface="+mn-ea"/>
                <a:cs typeface="+mn-cs"/>
              </a:rPr>
              <a:t>finding the right words</a:t>
            </a:r>
            <a:r>
              <a:rPr lang="en-GB" sz="1200" kern="1200" dirty="0">
                <a:solidFill>
                  <a:schemeClr val="tx1"/>
                </a:solidFill>
                <a:effectLst/>
                <a:latin typeface="+mn-lt"/>
                <a:ea typeface="+mn-ea"/>
                <a:cs typeface="+mn-cs"/>
              </a:rPr>
              <a:t> for what you want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Feeling </a:t>
            </a:r>
            <a:r>
              <a:rPr lang="en-GB" sz="1200" b="1" kern="1200" dirty="0">
                <a:solidFill>
                  <a:schemeClr val="tx1"/>
                </a:solidFill>
                <a:effectLst/>
                <a:latin typeface="+mn-lt"/>
                <a:ea typeface="+mn-ea"/>
                <a:cs typeface="+mn-cs"/>
              </a:rPr>
              <a:t>disoriented</a:t>
            </a:r>
            <a:r>
              <a:rPr lang="en-GB" sz="1200" kern="1200" dirty="0">
                <a:solidFill>
                  <a:schemeClr val="tx1"/>
                </a:solidFill>
                <a:effectLst/>
                <a:latin typeface="+mn-lt"/>
                <a:ea typeface="+mn-ea"/>
                <a:cs typeface="+mn-cs"/>
              </a:rPr>
              <a:t>. For example, not recognising familiar streets and becoming confused about the time of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Having trouble </a:t>
            </a:r>
            <a:r>
              <a:rPr lang="en-GB" sz="1200" b="1" kern="1200" dirty="0">
                <a:solidFill>
                  <a:schemeClr val="tx1"/>
                </a:solidFill>
                <a:effectLst/>
                <a:latin typeface="+mn-lt"/>
                <a:ea typeface="+mn-ea"/>
                <a:cs typeface="+mn-cs"/>
              </a:rPr>
              <a:t>thinking clearly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doing practical tasks</a:t>
            </a:r>
            <a:r>
              <a:rPr lang="en-GB" sz="1200" kern="1200" dirty="0">
                <a:solidFill>
                  <a:schemeClr val="tx1"/>
                </a:solidFill>
                <a:effectLst/>
                <a:latin typeface="+mn-lt"/>
                <a:ea typeface="+mn-ea"/>
                <a:cs typeface="+mn-cs"/>
              </a:rPr>
              <a:t> that you used to do easily</a:t>
            </a:r>
          </a:p>
          <a:p>
            <a:pPr marL="0" indent="0">
              <a:buFontTx/>
              <a:buNone/>
            </a:pPr>
            <a:endParaRPr lang="en-GB" dirty="0"/>
          </a:p>
          <a:p>
            <a:pPr marL="0" indent="0">
              <a:buFontTx/>
              <a:buNone/>
            </a:pPr>
            <a:r>
              <a:rPr lang="en-GB" b="1" dirty="0"/>
              <a:t>Discussion</a:t>
            </a:r>
            <a:r>
              <a:rPr lang="en-GB" dirty="0"/>
              <a:t>:</a:t>
            </a:r>
          </a:p>
          <a:p>
            <a:pPr marL="171450" indent="-171450">
              <a:buFontTx/>
              <a:buChar char="-"/>
            </a:pPr>
            <a:r>
              <a:rPr lang="en-GB" dirty="0"/>
              <a:t>How do you experience your own symptoms?</a:t>
            </a:r>
          </a:p>
          <a:p>
            <a:pPr marL="171450" indent="-171450">
              <a:buFontTx/>
              <a:buChar char="-"/>
            </a:pPr>
            <a:r>
              <a:rPr lang="en-GB" dirty="0"/>
              <a:t>Which symptoms do you have?</a:t>
            </a:r>
          </a:p>
          <a:p>
            <a:pPr marL="0" indent="0">
              <a:buFontTx/>
              <a:buNone/>
            </a:pPr>
            <a:endParaRPr lang="en-GB" sz="1200" kern="1200" dirty="0">
              <a:solidFill>
                <a:schemeClr val="tx1"/>
              </a:solidFill>
              <a:effectLst/>
              <a:latin typeface="+mn-lt"/>
              <a:ea typeface="+mn-ea"/>
              <a:cs typeface="+mn-cs"/>
            </a:endParaRPr>
          </a:p>
          <a:p>
            <a:pPr marL="0" indent="0">
              <a:buFontTx/>
              <a:buNone/>
            </a:pPr>
            <a:r>
              <a:rPr lang="en-GB" sz="1200" kern="1200" dirty="0">
                <a:solidFill>
                  <a:schemeClr val="tx1"/>
                </a:solidFill>
                <a:effectLst/>
                <a:latin typeface="+mn-lt"/>
                <a:ea typeface="+mn-ea"/>
                <a:cs typeface="+mn-cs"/>
              </a:rPr>
              <a:t>The two most common types of dementia are Alzheimer’s disease and Vascular dementia. We will now briefly talk about each of them</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most common type of dementia is </a:t>
            </a:r>
            <a:r>
              <a:rPr lang="en-GB" sz="1200" b="1" kern="1200" dirty="0">
                <a:solidFill>
                  <a:schemeClr val="tx1"/>
                </a:solidFill>
                <a:effectLst/>
                <a:latin typeface="+mn-lt"/>
                <a:ea typeface="+mn-ea"/>
                <a:cs typeface="+mn-cs"/>
              </a:rPr>
              <a:t>Alzheimer’s disease</a:t>
            </a:r>
            <a:r>
              <a:rPr lang="en-GB" sz="1200" kern="1200" dirty="0">
                <a:solidFill>
                  <a:schemeClr val="tx1"/>
                </a:solidFill>
                <a:effectLst/>
                <a:latin typeface="+mn-lt"/>
                <a:ea typeface="+mn-ea"/>
                <a:cs typeface="+mn-cs"/>
              </a:rPr>
              <a:t>. It occurs</a:t>
            </a:r>
            <a:r>
              <a:rPr lang="en-GB" sz="1200" kern="1200" baseline="0" dirty="0">
                <a:solidFill>
                  <a:schemeClr val="tx1"/>
                </a:solidFill>
                <a:effectLst/>
                <a:latin typeface="+mn-lt"/>
                <a:ea typeface="+mn-ea"/>
                <a:cs typeface="+mn-cs"/>
              </a:rPr>
              <a:t> because of</a:t>
            </a:r>
            <a:r>
              <a:rPr lang="en-GB" sz="1200" kern="1200" dirty="0">
                <a:solidFill>
                  <a:schemeClr val="tx1"/>
                </a:solidFill>
                <a:effectLst/>
                <a:latin typeface="+mn-lt"/>
                <a:ea typeface="+mn-ea"/>
                <a:cs typeface="+mn-cs"/>
              </a:rPr>
              <a:t> damage to the nerve cells in the brain. The pattern of damage can vary between individuals, so that the difficulties experienced by one person will not be exactly the same as the next.</a:t>
            </a:r>
          </a:p>
          <a:p>
            <a:endParaRPr lang="en-GB" dirty="0"/>
          </a:p>
          <a:p>
            <a:r>
              <a:rPr lang="en-GB" sz="1200" b="1" kern="1200" dirty="0">
                <a:solidFill>
                  <a:schemeClr val="tx1"/>
                </a:solidFill>
                <a:effectLst/>
                <a:latin typeface="+mn-lt"/>
                <a:ea typeface="+mn-ea"/>
                <a:cs typeface="+mn-cs"/>
              </a:rPr>
              <a:t>What causes Alzheimer’s disease?</a:t>
            </a:r>
            <a:r>
              <a:rPr lang="en-GB" sz="1200" kern="1200" dirty="0">
                <a:solidFill>
                  <a:schemeClr val="tx1"/>
                </a:solidFill>
                <a:effectLst/>
                <a:latin typeface="+mn-lt"/>
                <a:ea typeface="+mn-ea"/>
                <a:cs typeface="+mn-cs"/>
              </a:rPr>
              <a:t> Although there are many theories as to why this disease happens, we still don’t know what causes it, other than that it is more common with age.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Is it something that can be passed onto my children?</a:t>
            </a:r>
            <a:r>
              <a:rPr lang="en-GB" sz="1200" kern="1200" dirty="0">
                <a:solidFill>
                  <a:schemeClr val="tx1"/>
                </a:solidFill>
                <a:effectLst/>
                <a:latin typeface="+mn-lt"/>
                <a:ea typeface="+mn-ea"/>
                <a:cs typeface="+mn-cs"/>
              </a:rPr>
              <a:t> There is an inherited form of the disease but this is rare. Only in a very small number of highly unusual cases which occur early in life is Alzheimer’s disease passed from one generation to the next.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Is there any treatment?</a:t>
            </a:r>
            <a:r>
              <a:rPr lang="en-GB" sz="1200" kern="1200" dirty="0">
                <a:solidFill>
                  <a:schemeClr val="tx1"/>
                </a:solidFill>
                <a:effectLst/>
                <a:latin typeface="+mn-lt"/>
                <a:ea typeface="+mn-ea"/>
                <a:cs typeface="+mn-cs"/>
              </a:rPr>
              <a:t> There is no cure for Alzheimer's disease. However, some people are able to have some medication which can help with some of the problems of a poor memory. The most common of these is called Aricept.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Does it get worse?</a:t>
            </a:r>
            <a:r>
              <a:rPr lang="en-GB" sz="1200" kern="1200" dirty="0">
                <a:solidFill>
                  <a:schemeClr val="tx1"/>
                </a:solidFill>
                <a:effectLst/>
                <a:latin typeface="+mn-lt"/>
                <a:ea typeface="+mn-ea"/>
                <a:cs typeface="+mn-cs"/>
              </a:rPr>
              <a:t> Yes, but the speed at which Alzheimer’s disease gets worse can vary – for many people the illness progresses quite slowly, and there is evidence now that there are things that you can do to slow it down – we will discuss this in the next few weeks.</a:t>
            </a:r>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is vascular dementia? This is caused by small strokes or bleeding within the brain. This is often linked with heart disease, and has the same risk factors – such as high blood pressure and high levels of cholesterol. After Alzheimer’s disease, vascular dementia is the next most common form of dementia. Moreover, many people have a mixed form of both illnesses.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Can vascular dementia be passed on?</a:t>
            </a:r>
            <a:r>
              <a:rPr lang="en-GB" sz="1200" kern="1200" dirty="0">
                <a:solidFill>
                  <a:schemeClr val="tx1"/>
                </a:solidFill>
                <a:effectLst/>
                <a:latin typeface="+mn-lt"/>
                <a:ea typeface="+mn-ea"/>
                <a:cs typeface="+mn-cs"/>
              </a:rPr>
              <a:t> This can happen, but only in the way that risks for heart disease in general can be passed on. Recent research suggests that the factors which make vascular dementia more likely are also risks factors of Alzheimer’s disease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Is there any treatment?</a:t>
            </a:r>
            <a:r>
              <a:rPr lang="en-GB" sz="1200" kern="1200" dirty="0">
                <a:solidFill>
                  <a:schemeClr val="tx1"/>
                </a:solidFill>
                <a:effectLst/>
                <a:latin typeface="+mn-lt"/>
                <a:ea typeface="+mn-ea"/>
                <a:cs typeface="+mn-cs"/>
              </a:rPr>
              <a:t> There are no cures for vascular dementia. Unlike Alzheimer’s disease, Aricept cannot be prescribed for people with vascular dementia. However, aspirin is often suggested, as this helps to prevent strokes from happening. There are also other things that you can do to try and reduce the speed at which he dementia will get worse: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Make sure you keep your blood pressure under control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smoke, then try to stop or cut down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drink alcohol, then make sure you drink in moderation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are a diabetic, then make sure you keep this under control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Make sure you take a good amount of exercise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a healthy diet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30821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5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What </a:t>
                </a:r>
                <a:r>
                  <a:rPr lang="en-GB" sz="2400"/>
                  <a:t>is dementia?</a:t>
                </a:r>
                <a:endParaRPr lang="en-GB" sz="2400" dirty="0"/>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031051"/>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a:t>
            </a: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Journey after Diagnosis</a:t>
            </a:r>
          </a:p>
        </p:txBody>
      </p:sp>
      <p:sp>
        <p:nvSpPr>
          <p:cNvPr id="9" name="Rectangle 8"/>
          <p:cNvSpPr/>
          <p:nvPr/>
        </p:nvSpPr>
        <p:spPr>
          <a:xfrm>
            <a:off x="454224" y="1655016"/>
            <a:ext cx="3924000" cy="461816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Talk things through with someone</a:t>
            </a:r>
          </a:p>
        </p:txBody>
      </p:sp>
      <p:sp>
        <p:nvSpPr>
          <p:cNvPr id="10" name="Rectangle 9"/>
          <p:cNvSpPr/>
          <p:nvPr/>
        </p:nvSpPr>
        <p:spPr>
          <a:xfrm>
            <a:off x="454224" y="1652189"/>
            <a:ext cx="3924000" cy="4622876"/>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Support is available for you from various local services. </a:t>
            </a:r>
          </a:p>
          <a:p>
            <a:pPr algn="ctr"/>
            <a:endParaRPr lang="en-GB" sz="3200" dirty="0"/>
          </a:p>
          <a:p>
            <a:pPr algn="ctr"/>
            <a:r>
              <a:rPr lang="en-GB" sz="3200" b="1" dirty="0"/>
              <a:t>Have you accessed anything helpful so far?</a:t>
            </a:r>
          </a:p>
        </p:txBody>
      </p:sp>
      <p:pic>
        <p:nvPicPr>
          <p:cNvPr id="1026" name="Picture 2" descr="Age UK charity shops | Pennies"/>
          <p:cNvPicPr>
            <a:picLocks noChangeAspect="1" noChangeArrowheads="1"/>
          </p:cNvPicPr>
          <p:nvPr/>
        </p:nvPicPr>
        <p:blipFill rotWithShape="1">
          <a:blip r:embed="rId3">
            <a:extLst>
              <a:ext uri="{28A0092B-C50C-407E-A947-70E740481C1C}">
                <a14:useLocalDpi xmlns:a14="http://schemas.microsoft.com/office/drawing/2010/main" val="0"/>
              </a:ext>
            </a:extLst>
          </a:blip>
          <a:srcRect l="4233" r="2997"/>
          <a:stretch/>
        </p:blipFill>
        <p:spPr bwMode="auto">
          <a:xfrm>
            <a:off x="4741760" y="1628376"/>
            <a:ext cx="3934696" cy="21606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rthamptonshire Carers | The Village Sign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634" y="3795405"/>
            <a:ext cx="3309888" cy="25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1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DVD Clip</a:t>
            </a:r>
          </a:p>
        </p:txBody>
      </p:sp>
      <p:sp>
        <p:nvSpPr>
          <p:cNvPr id="3" name="Content Placeholder 2"/>
          <p:cNvSpPr>
            <a:spLocks noGrp="1"/>
          </p:cNvSpPr>
          <p:nvPr>
            <p:ph idx="1"/>
          </p:nvPr>
        </p:nvSpPr>
        <p:spPr>
          <a:solidFill>
            <a:srgbClr val="F8E13A"/>
          </a:solidFill>
        </p:spPr>
        <p:txBody>
          <a:bodyPr/>
          <a:lstStyle/>
          <a:p>
            <a:pPr marL="0" indent="0">
              <a:buNone/>
            </a:pPr>
            <a:endParaRPr lang="en-GB" dirty="0"/>
          </a:p>
        </p:txBody>
      </p:sp>
    </p:spTree>
    <p:extLst>
      <p:ext uri="{BB962C8B-B14F-4D97-AF65-F5344CB8AC3E}">
        <p14:creationId xmlns:p14="http://schemas.microsoft.com/office/powerpoint/2010/main" val="130639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r>
              <a:rPr lang="en-GB" dirty="0"/>
              <a:t>How was your week?</a:t>
            </a:r>
          </a:p>
          <a:p>
            <a:endParaRPr lang="en-GB" sz="1400" dirty="0"/>
          </a:p>
          <a:p>
            <a:r>
              <a:rPr lang="en-GB" dirty="0"/>
              <a:t>Let’s try another relaxation activity</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Relaxing Music - Songs That Reduce Stress and Anxie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99525"/>
            <a:ext cx="3888430" cy="44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What did we discuss?</a:t>
            </a:r>
          </a:p>
          <a:p>
            <a:pPr marL="0" indent="0">
              <a:buNone/>
            </a:pPr>
            <a:endParaRPr lang="en-GB" sz="1400" b="1" dirty="0"/>
          </a:p>
          <a:p>
            <a:r>
              <a:rPr lang="en-GB" dirty="0"/>
              <a:t>The effect of stress on memory</a:t>
            </a:r>
          </a:p>
          <a:p>
            <a:pPr marL="0" indent="0">
              <a:buNone/>
            </a:pPr>
            <a:endParaRPr lang="en-GB" sz="1800" dirty="0"/>
          </a:p>
          <a:p>
            <a:r>
              <a:rPr lang="en-GB" dirty="0"/>
              <a:t>How to cope with worries</a:t>
            </a:r>
          </a:p>
          <a:p>
            <a:pPr marL="0" indent="0">
              <a:buNone/>
            </a:pPr>
            <a:endParaRPr lang="en-GB" sz="1800" dirty="0"/>
          </a:p>
          <a:p>
            <a:r>
              <a:rPr lang="en-GB" dirty="0"/>
              <a:t>What if I can’t remember?</a:t>
            </a:r>
          </a:p>
          <a:p>
            <a:pPr marL="0" indent="0">
              <a:buNone/>
            </a:pPr>
            <a:endParaRPr lang="en-GB" sz="1800" dirty="0"/>
          </a:p>
          <a:p>
            <a:r>
              <a:rPr lang="en-GB" dirty="0"/>
              <a:t>Relaxation activity</a:t>
            </a:r>
          </a:p>
          <a:p>
            <a:pPr marL="0" indent="0">
              <a:buNone/>
            </a:pP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2019 Recap - DMR Collation – highly commended medical record collation &amp;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019 Recap - DMR Collation – highly commended medical record collation &amp;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680520"/>
          </a:xfrm>
          <a:prstGeom prst="rect">
            <a:avLst/>
          </a:prstGeom>
          <a:solidFill>
            <a:schemeClr val="bg1"/>
          </a:solidFill>
          <a:ln w="38100">
            <a:noFill/>
          </a:ln>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What is dementia?</a:t>
            </a:r>
          </a:p>
          <a:p>
            <a:pPr marL="0" indent="0">
              <a:buNone/>
            </a:pPr>
            <a:endParaRPr lang="en-GB" sz="1400" dirty="0"/>
          </a:p>
          <a:p>
            <a:r>
              <a:rPr lang="en-GB" dirty="0"/>
              <a:t>What do you know about dementia?</a:t>
            </a:r>
          </a:p>
          <a:p>
            <a:endParaRPr lang="en-GB" sz="1800" dirty="0"/>
          </a:p>
          <a:p>
            <a:r>
              <a:rPr lang="en-GB" dirty="0"/>
              <a:t>The dementia  journey</a:t>
            </a:r>
          </a:p>
          <a:p>
            <a:pPr marL="0" indent="0">
              <a:buNone/>
            </a:pPr>
            <a:endParaRPr lang="en-GB" sz="1600" dirty="0"/>
          </a:p>
          <a:p>
            <a:r>
              <a:rPr lang="en-GB" dirty="0"/>
              <a:t>What is dementia?</a:t>
            </a:r>
          </a:p>
          <a:p>
            <a:pPr marL="0" indent="0">
              <a:buNone/>
            </a:pPr>
            <a:endParaRPr lang="en-GB" sz="1600" dirty="0"/>
          </a:p>
          <a:p>
            <a:r>
              <a:rPr lang="en-GB" dirty="0"/>
              <a:t>Different types of dementia</a:t>
            </a:r>
          </a:p>
          <a:p>
            <a:pPr marL="0" indent="0">
              <a:buNone/>
            </a:pPr>
            <a:endParaRPr lang="en-GB" sz="1600" dirty="0"/>
          </a:p>
          <a:p>
            <a:r>
              <a:rPr lang="en-GB" dirty="0"/>
              <a:t>The journey after diagnosis</a:t>
            </a:r>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en-GB" b="1" dirty="0"/>
              <a:t>What Do you Know About Dementia?</a:t>
            </a:r>
            <a:endParaRPr lang="en-GB" b="1" dirty="0">
              <a:solidFill>
                <a:schemeClr val="tx1"/>
              </a:solidFill>
            </a:endParaRPr>
          </a:p>
        </p:txBody>
      </p:sp>
      <p:sp>
        <p:nvSpPr>
          <p:cNvPr id="20" name="Content Placeholder 2"/>
          <p:cNvSpPr txBox="1">
            <a:spLocks/>
          </p:cNvSpPr>
          <p:nvPr/>
        </p:nvSpPr>
        <p:spPr>
          <a:xfrm>
            <a:off x="467544" y="1628800"/>
            <a:ext cx="3960440" cy="1410283"/>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Do you remember being diagnosed?</a:t>
            </a:r>
          </a:p>
        </p:txBody>
      </p:sp>
      <p:sp>
        <p:nvSpPr>
          <p:cNvPr id="14" name="Content Placeholder 2"/>
          <p:cNvSpPr txBox="1">
            <a:spLocks/>
          </p:cNvSpPr>
          <p:nvPr/>
        </p:nvSpPr>
        <p:spPr>
          <a:xfrm>
            <a:off x="451272" y="3157338"/>
            <a:ext cx="3960440" cy="1411200"/>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dirty="0"/>
              <a:t>What do you know about dementia?</a:t>
            </a:r>
          </a:p>
          <a:p>
            <a:pPr marL="514350" indent="-514350">
              <a:buAutoNum type="arabicParenR"/>
            </a:pPr>
            <a:endParaRPr lang="en-GB" sz="1100" dirty="0"/>
          </a:p>
        </p:txBody>
      </p:sp>
      <p:sp>
        <p:nvSpPr>
          <p:cNvPr id="15" name="Content Placeholder 2"/>
          <p:cNvSpPr txBox="1">
            <a:spLocks/>
          </p:cNvSpPr>
          <p:nvPr/>
        </p:nvSpPr>
        <p:spPr>
          <a:xfrm>
            <a:off x="454968" y="4717901"/>
            <a:ext cx="3960440" cy="1411200"/>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a:p>
            <a:pPr marL="0" indent="0" algn="ctr">
              <a:buNone/>
            </a:pPr>
            <a:r>
              <a:rPr lang="en-GB" sz="2600" dirty="0"/>
              <a:t>What would you like to learn about dementia?</a:t>
            </a:r>
          </a:p>
          <a:p>
            <a:pPr marL="514350" indent="-514350">
              <a:buAutoNum type="arabicParenR"/>
            </a:pPr>
            <a:endParaRPr lang="en-GB" sz="1100" dirty="0"/>
          </a:p>
        </p:txBody>
      </p:sp>
      <p:pic>
        <p:nvPicPr>
          <p:cNvPr id="7" name="Picture 2" descr="Can social interaction predict cognitive decline?"/>
          <p:cNvPicPr>
            <a:picLocks noChangeAspect="1" noChangeArrowheads="1"/>
          </p:cNvPicPr>
          <p:nvPr/>
        </p:nvPicPr>
        <p:blipFill rotWithShape="1">
          <a:blip r:embed="rId3">
            <a:extLst>
              <a:ext uri="{28A0092B-C50C-407E-A947-70E740481C1C}">
                <a14:useLocalDpi xmlns:a14="http://schemas.microsoft.com/office/drawing/2010/main" val="0"/>
              </a:ext>
            </a:extLst>
          </a:blip>
          <a:srcRect r="9840"/>
          <a:stretch/>
        </p:blipFill>
        <p:spPr bwMode="auto">
          <a:xfrm flipH="1">
            <a:off x="4644008" y="1583466"/>
            <a:ext cx="3968040" cy="454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The Dementia Journey</a:t>
            </a:r>
          </a:p>
        </p:txBody>
      </p:sp>
      <p:sp>
        <p:nvSpPr>
          <p:cNvPr id="3" name="Content Placeholder 2"/>
          <p:cNvSpPr>
            <a:spLocks noGrp="1"/>
          </p:cNvSpPr>
          <p:nvPr>
            <p:ph idx="1"/>
          </p:nvPr>
        </p:nvSpPr>
        <p:spPr>
          <a:xfrm>
            <a:off x="484560" y="1642617"/>
            <a:ext cx="2016224" cy="2116831"/>
          </a:xfrm>
          <a:solidFill>
            <a:srgbClr val="12C8C8"/>
          </a:solidFill>
          <a:ln>
            <a:solidFill>
              <a:srgbClr val="12C8C8"/>
            </a:solidFill>
          </a:ln>
        </p:spPr>
        <p:txBody>
          <a:bodyPr anchor="ctr">
            <a:noAutofit/>
          </a:bodyPr>
          <a:lstStyle/>
          <a:p>
            <a:pPr marL="0" indent="0" algn="ctr">
              <a:lnSpc>
                <a:spcPct val="110000"/>
              </a:lnSpc>
              <a:buNone/>
            </a:pPr>
            <a:r>
              <a:rPr lang="en-GB" sz="2400" b="1" dirty="0">
                <a:solidFill>
                  <a:schemeClr val="bg1"/>
                </a:solidFill>
              </a:rPr>
              <a:t>Visit</a:t>
            </a:r>
            <a:r>
              <a:rPr lang="en-GB" sz="2400" b="1" dirty="0"/>
              <a:t> </a:t>
            </a:r>
            <a:r>
              <a:rPr lang="en-GB" sz="2400" b="1" dirty="0">
                <a:solidFill>
                  <a:schemeClr val="bg1"/>
                </a:solidFill>
              </a:rPr>
              <a:t>GP</a:t>
            </a:r>
          </a:p>
        </p:txBody>
      </p:sp>
      <p:sp>
        <p:nvSpPr>
          <p:cNvPr id="5" name="Content Placeholder 2"/>
          <p:cNvSpPr txBox="1">
            <a:spLocks/>
          </p:cNvSpPr>
          <p:nvPr/>
        </p:nvSpPr>
        <p:spPr>
          <a:xfrm>
            <a:off x="4656584" y="1637308"/>
            <a:ext cx="2016224" cy="2116831"/>
          </a:xfrm>
          <a:prstGeom prst="rect">
            <a:avLst/>
          </a:prstGeom>
          <a:solidFill>
            <a:srgbClr val="12C8C8"/>
          </a:solidFill>
          <a:ln>
            <a:solidFill>
              <a:srgbClr val="12C8C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GB" sz="2400" b="1" dirty="0">
                <a:solidFill>
                  <a:schemeClr val="bg1"/>
                </a:solidFill>
              </a:rPr>
              <a:t>Medical History</a:t>
            </a:r>
          </a:p>
        </p:txBody>
      </p:sp>
      <p:sp>
        <p:nvSpPr>
          <p:cNvPr id="6" name="Content Placeholder 2"/>
          <p:cNvSpPr txBox="1">
            <a:spLocks/>
          </p:cNvSpPr>
          <p:nvPr/>
        </p:nvSpPr>
        <p:spPr>
          <a:xfrm>
            <a:off x="4656584" y="4009999"/>
            <a:ext cx="2016224" cy="2116831"/>
          </a:xfrm>
          <a:prstGeom prst="rect">
            <a:avLst/>
          </a:prstGeom>
          <a:solidFill>
            <a:srgbClr val="12C8C8"/>
          </a:solidFill>
          <a:ln>
            <a:solidFill>
              <a:srgbClr val="12C8C8"/>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GB" sz="2400" b="1" dirty="0">
                <a:solidFill>
                  <a:schemeClr val="bg1"/>
                </a:solidFill>
              </a:rPr>
              <a:t>Head scan, blood and urine tests</a:t>
            </a:r>
          </a:p>
        </p:txBody>
      </p:sp>
      <p:sp>
        <p:nvSpPr>
          <p:cNvPr id="8" name="Content Placeholder 2"/>
          <p:cNvSpPr txBox="1">
            <a:spLocks/>
          </p:cNvSpPr>
          <p:nvPr/>
        </p:nvSpPr>
        <p:spPr>
          <a:xfrm>
            <a:off x="470620" y="4017887"/>
            <a:ext cx="2016224" cy="2116831"/>
          </a:xfrm>
          <a:prstGeom prst="rect">
            <a:avLst/>
          </a:prstGeom>
          <a:solidFill>
            <a:srgbClr val="12C8C8"/>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GB" sz="2400" b="1" dirty="0">
                <a:solidFill>
                  <a:schemeClr val="bg1"/>
                </a:solidFill>
              </a:rPr>
              <a:t>Cognitive tests</a:t>
            </a:r>
          </a:p>
        </p:txBody>
      </p:sp>
      <p:pic>
        <p:nvPicPr>
          <p:cNvPr id="1026" name="Picture 2" descr="Doctor's notes: How to get the most out of your visit to the GP - The Irish  News"/>
          <p:cNvPicPr>
            <a:picLocks noChangeAspect="1" noChangeArrowheads="1"/>
          </p:cNvPicPr>
          <p:nvPr/>
        </p:nvPicPr>
        <p:blipFill rotWithShape="1">
          <a:blip r:embed="rId3">
            <a:extLst>
              <a:ext uri="{28A0092B-C50C-407E-A947-70E740481C1C}">
                <a14:useLocalDpi xmlns:a14="http://schemas.microsoft.com/office/drawing/2010/main" val="0"/>
              </a:ext>
            </a:extLst>
          </a:blip>
          <a:srcRect r="16494"/>
          <a:stretch/>
        </p:blipFill>
        <p:spPr bwMode="auto">
          <a:xfrm>
            <a:off x="2495848" y="1650007"/>
            <a:ext cx="2017883" cy="210960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pic>
        <p:nvPicPr>
          <p:cNvPr id="1028" name="Picture 4" descr="Patient Overdose Underscores Importance of Thorough Communication on  Patient History - Cordant Health Solutio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13" r="21648"/>
          <a:stretch/>
        </p:blipFill>
        <p:spPr bwMode="auto">
          <a:xfrm>
            <a:off x="6685260" y="1638892"/>
            <a:ext cx="2015223" cy="210960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
        <p:nvSpPr>
          <p:cNvPr id="4" name="AutoShape 6" descr="MRI Can Help Diagnose Alzheimer's Disease - Omega P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MRI Can Help Diagnose Alzheimer's Disease - Omega P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descr="5-Minute Brain MRI Can Reveal Risk for Alzheimer's Diseas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753" r="212"/>
          <a:stretch/>
        </p:blipFill>
        <p:spPr bwMode="auto">
          <a:xfrm>
            <a:off x="6685259" y="4023113"/>
            <a:ext cx="2018712" cy="210960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pic>
        <p:nvPicPr>
          <p:cNvPr id="1037" name="Picture 13" descr="SAGE Test: 15 Minute At-Home Test for Alzheimer's – DailyCaring"/>
          <p:cNvPicPr>
            <a:picLocks noChangeAspect="1" noChangeArrowheads="1"/>
          </p:cNvPicPr>
          <p:nvPr/>
        </p:nvPicPr>
        <p:blipFill rotWithShape="1">
          <a:blip r:embed="rId6">
            <a:extLst>
              <a:ext uri="{28A0092B-C50C-407E-A947-70E740481C1C}">
                <a14:useLocalDpi xmlns:a14="http://schemas.microsoft.com/office/drawing/2010/main" val="0"/>
              </a:ext>
            </a:extLst>
          </a:blip>
          <a:srcRect l="17343" r="6367"/>
          <a:stretch/>
        </p:blipFill>
        <p:spPr bwMode="auto">
          <a:xfrm>
            <a:off x="2495849" y="4024496"/>
            <a:ext cx="2010282" cy="210960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What is Dementia?</a:t>
            </a:r>
            <a:endParaRPr lang="en-GB" b="1" dirty="0">
              <a:solidFill>
                <a:schemeClr val="tx1"/>
              </a:solidFill>
            </a:endParaRPr>
          </a:p>
        </p:txBody>
      </p:sp>
      <p:pic>
        <p:nvPicPr>
          <p:cNvPr id="2055" name="Picture 7" descr="Beach Silhouette - Umbrella Clipart - Full Size Clipart (#4490520) -  Pin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6804"/>
          <a:stretch/>
        </p:blipFill>
        <p:spPr bwMode="auto">
          <a:xfrm rot="20578213">
            <a:off x="1374942" y="1653222"/>
            <a:ext cx="6278300" cy="35204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23568" y="2060848"/>
            <a:ext cx="2465040" cy="584775"/>
          </a:xfrm>
          <a:prstGeom prst="rect">
            <a:avLst/>
          </a:prstGeom>
          <a:noFill/>
        </p:spPr>
        <p:txBody>
          <a:bodyPr wrap="square" rtlCol="0">
            <a:spAutoFit/>
          </a:bodyPr>
          <a:lstStyle/>
          <a:p>
            <a:pPr algn="ctr"/>
            <a:r>
              <a:rPr lang="en-GB" sz="3200" b="1" dirty="0">
                <a:solidFill>
                  <a:schemeClr val="bg1"/>
                </a:solidFill>
              </a:rPr>
              <a:t>DEMENTIA</a:t>
            </a:r>
            <a:endParaRPr lang="en-GB" b="1" dirty="0">
              <a:solidFill>
                <a:schemeClr val="bg1"/>
              </a:solidFill>
            </a:endParaRPr>
          </a:p>
        </p:txBody>
      </p:sp>
      <p:sp>
        <p:nvSpPr>
          <p:cNvPr id="20" name="TextBox 19"/>
          <p:cNvSpPr txBox="1"/>
          <p:nvPr/>
        </p:nvSpPr>
        <p:spPr>
          <a:xfrm>
            <a:off x="2492028" y="2724894"/>
            <a:ext cx="4464496" cy="923330"/>
          </a:xfrm>
          <a:prstGeom prst="rect">
            <a:avLst/>
          </a:prstGeom>
          <a:noFill/>
        </p:spPr>
        <p:txBody>
          <a:bodyPr wrap="square" rtlCol="0">
            <a:spAutoFit/>
          </a:bodyPr>
          <a:lstStyle/>
          <a:p>
            <a:pPr algn="ctr"/>
            <a:r>
              <a:rPr lang="en-GB" b="1" dirty="0">
                <a:solidFill>
                  <a:schemeClr val="bg1"/>
                </a:solidFill>
              </a:rPr>
              <a:t>Umbrella term used to describe different symptoms e.g. memory loss that interfere with daily life</a:t>
            </a:r>
            <a:endParaRPr lang="en-GB" sz="1100" b="1" dirty="0">
              <a:solidFill>
                <a:schemeClr val="bg1"/>
              </a:solidFill>
            </a:endParaRPr>
          </a:p>
        </p:txBody>
      </p:sp>
      <p:grpSp>
        <p:nvGrpSpPr>
          <p:cNvPr id="8" name="Group 7"/>
          <p:cNvGrpSpPr/>
          <p:nvPr/>
        </p:nvGrpSpPr>
        <p:grpSpPr>
          <a:xfrm>
            <a:off x="1331640" y="4149080"/>
            <a:ext cx="6534545" cy="1514262"/>
            <a:chOff x="1331640" y="4293096"/>
            <a:chExt cx="6534545" cy="1514262"/>
          </a:xfrm>
        </p:grpSpPr>
        <p:sp>
          <p:nvSpPr>
            <p:cNvPr id="3" name="Oval 2"/>
            <p:cNvSpPr/>
            <p:nvPr/>
          </p:nvSpPr>
          <p:spPr>
            <a:xfrm>
              <a:off x="1331640" y="4293096"/>
              <a:ext cx="1512168" cy="1514262"/>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96208" y="4293096"/>
              <a:ext cx="1512168" cy="1514262"/>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648076" y="4293096"/>
              <a:ext cx="1512168" cy="1514262"/>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97100" y="4293096"/>
              <a:ext cx="1512168" cy="1514262"/>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39652" y="4865561"/>
              <a:ext cx="1296144" cy="369332"/>
            </a:xfrm>
            <a:prstGeom prst="rect">
              <a:avLst/>
            </a:prstGeom>
            <a:noFill/>
          </p:spPr>
          <p:txBody>
            <a:bodyPr wrap="square" rtlCol="0">
              <a:spAutoFit/>
            </a:bodyPr>
            <a:lstStyle/>
            <a:p>
              <a:pPr algn="ctr"/>
              <a:r>
                <a:rPr lang="en-GB" b="1" dirty="0">
                  <a:solidFill>
                    <a:schemeClr val="bg1"/>
                  </a:solidFill>
                </a:rPr>
                <a:t>Alzheimer’s</a:t>
              </a:r>
            </a:p>
          </p:txBody>
        </p:sp>
        <p:sp>
          <p:nvSpPr>
            <p:cNvPr id="17" name="TextBox 16"/>
            <p:cNvSpPr txBox="1"/>
            <p:nvPr/>
          </p:nvSpPr>
          <p:spPr>
            <a:xfrm>
              <a:off x="4756088" y="4865561"/>
              <a:ext cx="1296144" cy="369332"/>
            </a:xfrm>
            <a:prstGeom prst="rect">
              <a:avLst/>
            </a:prstGeom>
            <a:noFill/>
          </p:spPr>
          <p:txBody>
            <a:bodyPr wrap="square" rtlCol="0">
              <a:spAutoFit/>
            </a:bodyPr>
            <a:lstStyle/>
            <a:p>
              <a:pPr algn="ctr"/>
              <a:r>
                <a:rPr lang="en-GB" b="1" dirty="0">
                  <a:solidFill>
                    <a:schemeClr val="bg1"/>
                  </a:solidFill>
                </a:rPr>
                <a:t>Lewy Body</a:t>
              </a:r>
            </a:p>
          </p:txBody>
        </p:sp>
        <p:sp>
          <p:nvSpPr>
            <p:cNvPr id="18" name="TextBox 17"/>
            <p:cNvSpPr txBox="1"/>
            <p:nvPr/>
          </p:nvSpPr>
          <p:spPr>
            <a:xfrm>
              <a:off x="3104220" y="4865561"/>
              <a:ext cx="1296144" cy="369332"/>
            </a:xfrm>
            <a:prstGeom prst="rect">
              <a:avLst/>
            </a:prstGeom>
            <a:noFill/>
          </p:spPr>
          <p:txBody>
            <a:bodyPr wrap="square" rtlCol="0">
              <a:spAutoFit/>
            </a:bodyPr>
            <a:lstStyle/>
            <a:p>
              <a:pPr algn="ctr"/>
              <a:r>
                <a:rPr lang="en-GB" b="1" dirty="0">
                  <a:solidFill>
                    <a:schemeClr val="bg1"/>
                  </a:solidFill>
                </a:rPr>
                <a:t>Vascular</a:t>
              </a:r>
            </a:p>
          </p:txBody>
        </p:sp>
        <p:sp>
          <p:nvSpPr>
            <p:cNvPr id="23" name="TextBox 22"/>
            <p:cNvSpPr txBox="1"/>
            <p:nvPr/>
          </p:nvSpPr>
          <p:spPr>
            <a:xfrm>
              <a:off x="6240183" y="4727061"/>
              <a:ext cx="1626002" cy="646331"/>
            </a:xfrm>
            <a:prstGeom prst="rect">
              <a:avLst/>
            </a:prstGeom>
            <a:noFill/>
          </p:spPr>
          <p:txBody>
            <a:bodyPr wrap="square" rtlCol="0">
              <a:spAutoFit/>
            </a:bodyPr>
            <a:lstStyle/>
            <a:p>
              <a:pPr algn="ctr"/>
              <a:r>
                <a:rPr lang="en-GB" b="1" dirty="0">
                  <a:solidFill>
                    <a:schemeClr val="bg1"/>
                  </a:solidFill>
                </a:rPr>
                <a:t>Fronto-temporal</a:t>
              </a:r>
            </a:p>
          </p:txBody>
        </p:sp>
      </p:grpSp>
      <p:sp>
        <p:nvSpPr>
          <p:cNvPr id="7" name="Oval 6"/>
          <p:cNvSpPr/>
          <p:nvPr/>
        </p:nvSpPr>
        <p:spPr>
          <a:xfrm>
            <a:off x="1331641" y="5839172"/>
            <a:ext cx="6477628" cy="576064"/>
          </a:xfrm>
          <a:prstGeom prst="ellipse">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678708" y="5953472"/>
            <a:ext cx="3960440" cy="369332"/>
          </a:xfrm>
          <a:prstGeom prst="rect">
            <a:avLst/>
          </a:prstGeom>
          <a:noFill/>
        </p:spPr>
        <p:txBody>
          <a:bodyPr wrap="square" rtlCol="0">
            <a:spAutoFit/>
          </a:bodyPr>
          <a:lstStyle/>
          <a:p>
            <a:pPr algn="ctr"/>
            <a:r>
              <a:rPr lang="en-GB" b="1" dirty="0">
                <a:solidFill>
                  <a:schemeClr val="bg1"/>
                </a:solidFill>
              </a:rPr>
              <a:t>Other types and mixed dementia</a:t>
            </a:r>
          </a:p>
        </p:txBody>
      </p:sp>
    </p:spTree>
    <p:extLst>
      <p:ext uri="{BB962C8B-B14F-4D97-AF65-F5344CB8AC3E}">
        <p14:creationId xmlns:p14="http://schemas.microsoft.com/office/powerpoint/2010/main" val="312325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Alzheimer’s Disease</a:t>
            </a:r>
            <a:endParaRPr lang="en-GB" b="1" dirty="0">
              <a:solidFill>
                <a:schemeClr val="tx1"/>
              </a:solidFill>
            </a:endParaRPr>
          </a:p>
        </p:txBody>
      </p:sp>
      <p:sp>
        <p:nvSpPr>
          <p:cNvPr id="6" name="Content Placeholder 2"/>
          <p:cNvSpPr txBox="1">
            <a:spLocks/>
          </p:cNvSpPr>
          <p:nvPr/>
        </p:nvSpPr>
        <p:spPr>
          <a:xfrm>
            <a:off x="467544" y="1609463"/>
            <a:ext cx="3960440" cy="1440000"/>
          </a:xfrm>
          <a:prstGeom prst="rect">
            <a:avLst/>
          </a:prstGeom>
          <a:solidFill>
            <a:srgbClr val="F8E13A"/>
          </a:solidFill>
          <a:ln>
            <a:noFill/>
          </a:ln>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None/>
            </a:pPr>
            <a:r>
              <a:rPr lang="en-GB" sz="2600" b="1" dirty="0"/>
              <a:t>What’s the cause? </a:t>
            </a:r>
            <a:r>
              <a:rPr lang="en-GB" sz="2600" dirty="0"/>
              <a:t>We are still not sure why it happens but there are many theories. It is more common with age.</a:t>
            </a:r>
          </a:p>
          <a:p>
            <a:pPr marL="0" indent="0" algn="ctr">
              <a:buNone/>
            </a:pPr>
            <a:endParaRPr lang="en-GB" sz="2400" dirty="0"/>
          </a:p>
        </p:txBody>
      </p:sp>
      <p:sp>
        <p:nvSpPr>
          <p:cNvPr id="7" name="Content Placeholder 2"/>
          <p:cNvSpPr txBox="1">
            <a:spLocks/>
          </p:cNvSpPr>
          <p:nvPr/>
        </p:nvSpPr>
        <p:spPr>
          <a:xfrm>
            <a:off x="467544" y="3148335"/>
            <a:ext cx="3960440" cy="1470893"/>
          </a:xfrm>
          <a:prstGeom prst="rect">
            <a:avLst/>
          </a:prstGeom>
          <a:solidFill>
            <a:srgbClr val="F8E13A"/>
          </a:solidFill>
          <a:ln>
            <a:noFill/>
          </a:ln>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a:t>Is there treatment?</a:t>
            </a:r>
            <a:r>
              <a:rPr lang="en-GB" sz="2400" dirty="0"/>
              <a:t> There is no cure but there is medication that can help with some of the symptoms.</a:t>
            </a:r>
          </a:p>
          <a:p>
            <a:pPr marL="0" indent="0" algn="ctr">
              <a:buNone/>
            </a:pPr>
            <a:endParaRPr lang="en-GB" sz="2400" dirty="0"/>
          </a:p>
        </p:txBody>
      </p:sp>
      <p:sp>
        <p:nvSpPr>
          <p:cNvPr id="8" name="Content Placeholder 2"/>
          <p:cNvSpPr txBox="1">
            <a:spLocks/>
          </p:cNvSpPr>
          <p:nvPr/>
        </p:nvSpPr>
        <p:spPr>
          <a:xfrm>
            <a:off x="467544" y="4733652"/>
            <a:ext cx="3960440" cy="1404000"/>
          </a:xfrm>
          <a:prstGeom prst="rect">
            <a:avLst/>
          </a:prstGeom>
          <a:solidFill>
            <a:srgbClr val="F8E13A"/>
          </a:solidFill>
          <a:ln>
            <a:no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GB" sz="2400" b="1" dirty="0"/>
              <a:t>Does it get worse? </a:t>
            </a:r>
            <a:r>
              <a:rPr lang="en-GB" sz="2400" dirty="0"/>
              <a:t>Yes, but the speed varies for each person. For many, the progression is quite slow.</a:t>
            </a:r>
          </a:p>
        </p:txBody>
      </p:sp>
      <p:sp>
        <p:nvSpPr>
          <p:cNvPr id="11" name="Content Placeholder 2"/>
          <p:cNvSpPr txBox="1">
            <a:spLocks/>
          </p:cNvSpPr>
          <p:nvPr/>
        </p:nvSpPr>
        <p:spPr>
          <a:xfrm>
            <a:off x="4639568" y="4733652"/>
            <a:ext cx="3960440" cy="1404000"/>
          </a:xfrm>
          <a:prstGeom prst="rect">
            <a:avLst/>
          </a:prstGeom>
          <a:solidFill>
            <a:srgbClr val="F8E13A"/>
          </a:solidFill>
          <a:ln>
            <a:no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GB" sz="2400" b="1" dirty="0"/>
              <a:t>Can Alzheimer’s be passed to my children? </a:t>
            </a:r>
            <a:r>
              <a:rPr lang="en-GB" sz="2400" dirty="0"/>
              <a:t>There is an inherited form of the disease but this is rare. </a:t>
            </a:r>
          </a:p>
        </p:txBody>
      </p:sp>
      <p:pic>
        <p:nvPicPr>
          <p:cNvPr id="3076" name="Picture 4" descr="New drug targets early instigator of Alzheimer's disease"/>
          <p:cNvPicPr>
            <a:picLocks noChangeAspect="1" noChangeArrowheads="1"/>
          </p:cNvPicPr>
          <p:nvPr/>
        </p:nvPicPr>
        <p:blipFill rotWithShape="1">
          <a:blip r:embed="rId3">
            <a:extLst>
              <a:ext uri="{28A0092B-C50C-407E-A947-70E740481C1C}">
                <a14:useLocalDpi xmlns:a14="http://schemas.microsoft.com/office/drawing/2010/main" val="0"/>
              </a:ext>
            </a:extLst>
          </a:blip>
          <a:srcRect l="21390" t="18504" b="5031"/>
          <a:stretch/>
        </p:blipFill>
        <p:spPr bwMode="auto">
          <a:xfrm>
            <a:off x="4639568" y="1609463"/>
            <a:ext cx="3960440" cy="3009765"/>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6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Vascular Dementia</a:t>
            </a:r>
            <a:endParaRPr lang="en-GB" b="1" dirty="0">
              <a:solidFill>
                <a:schemeClr val="tx1"/>
              </a:solidFill>
            </a:endParaRPr>
          </a:p>
        </p:txBody>
      </p:sp>
      <p:sp>
        <p:nvSpPr>
          <p:cNvPr id="6" name="Content Placeholder 2"/>
          <p:cNvSpPr txBox="1">
            <a:spLocks/>
          </p:cNvSpPr>
          <p:nvPr/>
        </p:nvSpPr>
        <p:spPr>
          <a:xfrm>
            <a:off x="4633144" y="1609463"/>
            <a:ext cx="3960440" cy="1440000"/>
          </a:xfrm>
          <a:prstGeom prst="rect">
            <a:avLst/>
          </a:prstGeom>
          <a:solidFill>
            <a:srgbClr val="F8E13A"/>
          </a:solidFill>
          <a:ln>
            <a:noFill/>
          </a:ln>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None/>
            </a:pPr>
            <a:r>
              <a:rPr lang="en-GB" sz="2600" b="1" dirty="0"/>
              <a:t>What’s the cause? </a:t>
            </a:r>
            <a:r>
              <a:rPr lang="en-GB" sz="2600" dirty="0"/>
              <a:t>Problems with supply of blood to the brain, e.g. small strokes or bleeding within the brain.</a:t>
            </a:r>
          </a:p>
          <a:p>
            <a:pPr marL="0" indent="0" algn="ctr">
              <a:buNone/>
            </a:pPr>
            <a:endParaRPr lang="en-GB" sz="2400" dirty="0"/>
          </a:p>
        </p:txBody>
      </p:sp>
      <p:sp>
        <p:nvSpPr>
          <p:cNvPr id="7" name="Content Placeholder 2"/>
          <p:cNvSpPr txBox="1">
            <a:spLocks/>
          </p:cNvSpPr>
          <p:nvPr/>
        </p:nvSpPr>
        <p:spPr>
          <a:xfrm>
            <a:off x="4633144" y="3148335"/>
            <a:ext cx="3960440" cy="1470893"/>
          </a:xfrm>
          <a:prstGeom prst="rect">
            <a:avLst/>
          </a:prstGeom>
          <a:solidFill>
            <a:srgbClr val="F8E13A"/>
          </a:solidFill>
          <a:ln>
            <a:noFill/>
          </a:ln>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a:t>Is there treatment?</a:t>
            </a:r>
            <a:r>
              <a:rPr lang="en-GB" sz="2400" dirty="0"/>
              <a:t> There is no cure but aspirin may be suggested to help prevent strokes from happening.</a:t>
            </a:r>
          </a:p>
          <a:p>
            <a:pPr marL="0" indent="0" algn="ctr">
              <a:buNone/>
            </a:pPr>
            <a:endParaRPr lang="en-GB" sz="2400" dirty="0"/>
          </a:p>
        </p:txBody>
      </p:sp>
      <p:sp>
        <p:nvSpPr>
          <p:cNvPr id="8" name="Content Placeholder 2"/>
          <p:cNvSpPr txBox="1">
            <a:spLocks/>
          </p:cNvSpPr>
          <p:nvPr/>
        </p:nvSpPr>
        <p:spPr>
          <a:xfrm>
            <a:off x="467544" y="4733652"/>
            <a:ext cx="3960440" cy="1404000"/>
          </a:xfrm>
          <a:prstGeom prst="rect">
            <a:avLst/>
          </a:prstGeom>
          <a:solidFill>
            <a:srgbClr val="F8E13A"/>
          </a:solidFill>
          <a:ln>
            <a:no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GB" sz="2400" b="1" dirty="0"/>
              <a:t>Can it be passed to my children? </a:t>
            </a:r>
            <a:r>
              <a:rPr lang="en-GB" sz="2400" dirty="0"/>
              <a:t>Genes that increase the risk can be inherited (e.g. for high blood pressure). </a:t>
            </a:r>
          </a:p>
        </p:txBody>
      </p:sp>
      <p:sp>
        <p:nvSpPr>
          <p:cNvPr id="11" name="Content Placeholder 2"/>
          <p:cNvSpPr txBox="1">
            <a:spLocks/>
          </p:cNvSpPr>
          <p:nvPr/>
        </p:nvSpPr>
        <p:spPr>
          <a:xfrm>
            <a:off x="4639568" y="4733652"/>
            <a:ext cx="3960440" cy="1404000"/>
          </a:xfrm>
          <a:prstGeom prst="rect">
            <a:avLst/>
          </a:prstGeom>
          <a:solidFill>
            <a:srgbClr val="F8E13A"/>
          </a:solidFill>
          <a:ln>
            <a:noFill/>
          </a:ln>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GB" sz="2400" b="1" dirty="0"/>
              <a:t>Does it get worse? </a:t>
            </a:r>
            <a:r>
              <a:rPr lang="en-GB" sz="2400" dirty="0"/>
              <a:t>Yes, but the speed varies for each person. There are things you can do to try slow the process. </a:t>
            </a:r>
          </a:p>
        </p:txBody>
      </p:sp>
      <p:pic>
        <p:nvPicPr>
          <p:cNvPr id="4098" name="Picture 2" descr="Vascular dementia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09463"/>
            <a:ext cx="3974281" cy="3009765"/>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91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TotalTime>
  <Words>1322</Words>
  <Application>Microsoft Office PowerPoint</Application>
  <PresentationFormat>On-screen Show (4:3)</PresentationFormat>
  <Paragraphs>147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Ice Breaker</vt:lpstr>
      <vt:lpstr>Last Week</vt:lpstr>
      <vt:lpstr>This Week</vt:lpstr>
      <vt:lpstr>What Do you Know About Dementia?</vt:lpstr>
      <vt:lpstr>The Dementia Journey</vt:lpstr>
      <vt:lpstr>What is Dementia?</vt:lpstr>
      <vt:lpstr>Alzheimer’s Disease</vt:lpstr>
      <vt:lpstr>Vascular Dementia</vt:lpstr>
      <vt:lpstr>The Journey after Diagnosis</vt:lpstr>
      <vt:lpstr>DVD Clip</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107</cp:revision>
  <dcterms:created xsi:type="dcterms:W3CDTF">2020-09-08T12:47:25Z</dcterms:created>
  <dcterms:modified xsi:type="dcterms:W3CDTF">2020-12-17T10:57:49Z</dcterms:modified>
</cp:coreProperties>
</file>